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38"/>
  </p:notesMasterIdLst>
  <p:handoutMasterIdLst>
    <p:handoutMasterId r:id="rId39"/>
  </p:handoutMasterIdLst>
  <p:sldIdLst>
    <p:sldId id="385" r:id="rId3"/>
    <p:sldId id="387" r:id="rId4"/>
    <p:sldId id="461" r:id="rId5"/>
    <p:sldId id="462" r:id="rId6"/>
    <p:sldId id="389" r:id="rId7"/>
    <p:sldId id="396" r:id="rId8"/>
    <p:sldId id="392" r:id="rId9"/>
    <p:sldId id="401" r:id="rId10"/>
    <p:sldId id="397" r:id="rId11"/>
    <p:sldId id="403" r:id="rId12"/>
    <p:sldId id="398" r:id="rId13"/>
    <p:sldId id="429" r:id="rId14"/>
    <p:sldId id="526" r:id="rId15"/>
    <p:sldId id="433" r:id="rId16"/>
    <p:sldId id="525" r:id="rId17"/>
    <p:sldId id="524" r:id="rId18"/>
    <p:sldId id="517" r:id="rId19"/>
    <p:sldId id="435" r:id="rId20"/>
    <p:sldId id="437" r:id="rId21"/>
    <p:sldId id="441" r:id="rId22"/>
    <p:sldId id="446" r:id="rId23"/>
    <p:sldId id="519" r:id="rId24"/>
    <p:sldId id="520" r:id="rId25"/>
    <p:sldId id="521" r:id="rId26"/>
    <p:sldId id="453" r:id="rId27"/>
    <p:sldId id="455" r:id="rId28"/>
    <p:sldId id="409" r:id="rId29"/>
    <p:sldId id="411" r:id="rId30"/>
    <p:sldId id="522" r:id="rId31"/>
    <p:sldId id="418" r:id="rId32"/>
    <p:sldId id="422" r:id="rId33"/>
    <p:sldId id="423" r:id="rId34"/>
    <p:sldId id="426" r:id="rId35"/>
    <p:sldId id="428" r:id="rId36"/>
    <p:sldId id="516" r:id="rId3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a Agnew Bemben" initials="TAB" lastIdx="34" clrIdx="0"/>
  <p:cmAuthor id="2" name="Heidi Heimerl"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AF40"/>
    <a:srgbClr val="1B75BB"/>
    <a:srgbClr val="F05A28"/>
    <a:srgbClr val="224099"/>
    <a:srgbClr val="996600"/>
    <a:srgbClr val="CC9900"/>
    <a:srgbClr val="FFCCFF"/>
    <a:srgbClr val="B3D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466" autoAdjust="0"/>
  </p:normalViewPr>
  <p:slideViewPr>
    <p:cSldViewPr>
      <p:cViewPr varScale="1">
        <p:scale>
          <a:sx n="82" d="100"/>
          <a:sy n="82" d="100"/>
        </p:scale>
        <p:origin x="1668" y="90"/>
      </p:cViewPr>
      <p:guideLst>
        <p:guide orient="horz" pos="2160"/>
        <p:guide pos="2880"/>
      </p:guideLst>
    </p:cSldViewPr>
  </p:slideViewPr>
  <p:notesTextViewPr>
    <p:cViewPr>
      <p:scale>
        <a:sx n="3" d="2"/>
        <a:sy n="3" d="2"/>
      </p:scale>
      <p:origin x="0" y="0"/>
    </p:cViewPr>
  </p:notesTextViewPr>
  <p:sorterViewPr>
    <p:cViewPr varScale="1">
      <p:scale>
        <a:sx n="1" d="1"/>
        <a:sy n="1" d="1"/>
      </p:scale>
      <p:origin x="0" y="-2004"/>
    </p:cViewPr>
  </p:sorterViewPr>
  <p:notesViewPr>
    <p:cSldViewPr>
      <p:cViewPr varScale="1">
        <p:scale>
          <a:sx n="56" d="100"/>
          <a:sy n="56" d="100"/>
        </p:scale>
        <p:origin x="1742"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4D61B24D-EB02-426A-B0EA-2297734D4961}" type="datetimeFigureOut">
              <a:rPr lang="en-US"/>
              <a:pPr>
                <a:defRPr/>
              </a:pPr>
              <a:t>9/28/2020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A34F5DE1-92F2-442A-A0E1-4FFA48CA30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9E9F38D5-545D-453D-B996-1196DBE78BBD}" type="datetimeFigureOut">
              <a:rPr lang="en-US"/>
              <a:pPr>
                <a:defRPr/>
              </a:pPr>
              <a:t>9/28/2020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269DE975-5F70-42C0-AA17-C7EC50E38B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E25F9E-0716-442A-BCB1-06DA43B493E0}"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134142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9DE975-5F70-42C0-AA17-C7EC50E38B6A}" type="slidenum">
              <a:rPr lang="en-US" smtClean="0"/>
              <a:pPr>
                <a:defRPr/>
              </a:pPr>
              <a:t>3</a:t>
            </a:fld>
            <a:endParaRPr lang="en-US"/>
          </a:p>
        </p:txBody>
      </p:sp>
    </p:spTree>
    <p:extLst>
      <p:ext uri="{BB962C8B-B14F-4D97-AF65-F5344CB8AC3E}">
        <p14:creationId xmlns:p14="http://schemas.microsoft.com/office/powerpoint/2010/main" val="390504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Omari </a:t>
            </a:r>
            <a:r>
              <a:rPr lang="en-US" dirty="0" err="1"/>
              <a:t>Richins</a:t>
            </a:r>
            <a:r>
              <a:rPr lang="en-US" dirty="0"/>
              <a:t> is a social worker from Trinidad and Tobago who lives in the Mat-</a:t>
            </a:r>
            <a:r>
              <a:rPr lang="en-US" dirty="0" err="1"/>
              <a:t>Su</a:t>
            </a:r>
            <a:r>
              <a:rPr lang="en-US" dirty="0"/>
              <a:t> Valley. In this clip he reflects on the legacy of slavery and colonialism.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DE975-5F70-42C0-AA17-C7EC50E38B6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70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76200"/>
            <a:ext cx="914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0"/>
            <a:ext cx="9144000" cy="92075"/>
          </a:xfrm>
          <a:prstGeom prst="rect">
            <a:avLst/>
          </a:prstGeom>
          <a:solidFill>
            <a:srgbClr val="22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0" y="3227413"/>
            <a:ext cx="9144000" cy="126244"/>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304800" y="1524000"/>
            <a:ext cx="8458200" cy="1613795"/>
          </a:xfrm>
        </p:spPr>
        <p:txBody>
          <a:bodyPr anchor="t"/>
          <a:lstStyle>
            <a:lvl1pPr algn="l">
              <a:defRPr sz="4500" baseline="0">
                <a:latin typeface="Calibri" panose="020F0502020204030204" pitchFamily="34" charset="0"/>
                <a:cs typeface="Gotham Bold" pitchFamily="50" charset="0"/>
              </a:defRPr>
            </a:lvl1pPr>
          </a:lstStyle>
          <a:p>
            <a:r>
              <a:rPr lang="en-US" dirty="0"/>
              <a:t>Click to edit Master title style</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7010"/>
          <a:stretch/>
        </p:blipFill>
        <p:spPr>
          <a:xfrm>
            <a:off x="0" y="3340239"/>
            <a:ext cx="4459023" cy="3570882"/>
          </a:xfrm>
          <a:prstGeom prst="rect">
            <a:avLst/>
          </a:prstGeom>
        </p:spPr>
      </p:pic>
      <p:pic>
        <p:nvPicPr>
          <p:cNvPr id="11" name="Picture 10">
            <a:extLst>
              <a:ext uri="{FF2B5EF4-FFF2-40B4-BE49-F238E27FC236}">
                <a16:creationId xmlns:a16="http://schemas.microsoft.com/office/drawing/2014/main" id="{7244CC15-21DD-4007-918D-041ACE8E32E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381000"/>
            <a:ext cx="3048000" cy="827307"/>
          </a:xfrm>
          <a:prstGeom prst="rect">
            <a:avLst/>
          </a:prstGeom>
          <a:noFill/>
          <a:ln>
            <a:noFill/>
          </a:ln>
        </p:spPr>
      </p:pic>
      <p:pic>
        <p:nvPicPr>
          <p:cNvPr id="12" name="Picture 11" descr="A picture containing bicycle, sitting, small, table&#10;&#10;Description automatically generated">
            <a:extLst>
              <a:ext uri="{FF2B5EF4-FFF2-40B4-BE49-F238E27FC236}">
                <a16:creationId xmlns:a16="http://schemas.microsoft.com/office/drawing/2014/main" id="{E58C801D-94F5-4F2E-86D7-2B34F2AA7C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600"/>
          <a:stretch/>
        </p:blipFill>
        <p:spPr>
          <a:xfrm>
            <a:off x="4459023" y="3344268"/>
            <a:ext cx="4684977" cy="3570882"/>
          </a:xfrm>
          <a:prstGeom prst="rect">
            <a:avLst/>
          </a:prstGeom>
        </p:spPr>
      </p:pic>
    </p:spTree>
    <p:extLst>
      <p:ext uri="{BB962C8B-B14F-4D97-AF65-F5344CB8AC3E}">
        <p14:creationId xmlns:p14="http://schemas.microsoft.com/office/powerpoint/2010/main" val="155814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76200"/>
            <a:ext cx="914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0" y="0"/>
            <a:ext cx="9144000" cy="92075"/>
          </a:xfrm>
          <a:prstGeom prst="rect">
            <a:avLst/>
          </a:prstGeom>
          <a:solidFill>
            <a:srgbClr val="22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0" y="3227413"/>
            <a:ext cx="9144000" cy="126244"/>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304800" y="1524000"/>
            <a:ext cx="8458200" cy="1613795"/>
          </a:xfrm>
        </p:spPr>
        <p:txBody>
          <a:bodyPr anchor="t"/>
          <a:lstStyle>
            <a:lvl1pPr algn="l">
              <a:defRPr sz="4500" baseline="0">
                <a:latin typeface="Calibri" panose="020F0502020204030204" pitchFamily="34" charset="0"/>
                <a:cs typeface="Gotham Bold" pitchFamily="50" charset="0"/>
              </a:defRPr>
            </a:lvl1pPr>
          </a:lstStyle>
          <a:p>
            <a:r>
              <a:rPr lang="en-US" dirty="0"/>
              <a:t>Click to edit Master title style</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7010"/>
          <a:stretch/>
        </p:blipFill>
        <p:spPr>
          <a:xfrm>
            <a:off x="0" y="3340239"/>
            <a:ext cx="4459023" cy="3570882"/>
          </a:xfrm>
          <a:prstGeom prst="rect">
            <a:avLst/>
          </a:prstGeom>
        </p:spPr>
      </p:pic>
      <p:pic>
        <p:nvPicPr>
          <p:cNvPr id="11" name="Picture 10">
            <a:extLst>
              <a:ext uri="{FF2B5EF4-FFF2-40B4-BE49-F238E27FC236}">
                <a16:creationId xmlns:a16="http://schemas.microsoft.com/office/drawing/2014/main" id="{7244CC15-21DD-4007-918D-041ACE8E32E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381000"/>
            <a:ext cx="3048000" cy="827307"/>
          </a:xfrm>
          <a:prstGeom prst="rect">
            <a:avLst/>
          </a:prstGeom>
          <a:noFill/>
          <a:ln>
            <a:noFill/>
          </a:ln>
        </p:spPr>
      </p:pic>
      <p:pic>
        <p:nvPicPr>
          <p:cNvPr id="12" name="Picture 11" descr="A picture containing bicycle, sitting, small, table&#10;&#10;Description automatically generated">
            <a:extLst>
              <a:ext uri="{FF2B5EF4-FFF2-40B4-BE49-F238E27FC236}">
                <a16:creationId xmlns:a16="http://schemas.microsoft.com/office/drawing/2014/main" id="{E58C801D-94F5-4F2E-86D7-2B34F2AA7C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600"/>
          <a:stretch/>
        </p:blipFill>
        <p:spPr>
          <a:xfrm>
            <a:off x="4459023" y="3344268"/>
            <a:ext cx="4684977" cy="3570882"/>
          </a:xfrm>
          <a:prstGeom prst="rect">
            <a:avLst/>
          </a:prstGeom>
        </p:spPr>
      </p:pic>
    </p:spTree>
    <p:extLst>
      <p:ext uri="{BB962C8B-B14F-4D97-AF65-F5344CB8AC3E}">
        <p14:creationId xmlns:p14="http://schemas.microsoft.com/office/powerpoint/2010/main" val="75367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00">
                <a:latin typeface="+mj-lt"/>
                <a:cs typeface="Gotham Bold"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a:latin typeface="+mj-lt"/>
                <a:cs typeface="Gotham Light" pitchFamily="50" charset="0"/>
              </a:defRPr>
            </a:lvl1pPr>
            <a:lvl2pPr>
              <a:defRPr>
                <a:latin typeface="+mj-lt"/>
                <a:cs typeface="Gotham Light" pitchFamily="50" charset="0"/>
              </a:defRPr>
            </a:lvl2pPr>
            <a:lvl3pPr>
              <a:defRPr>
                <a:latin typeface="+mj-lt"/>
                <a:cs typeface="Gotham Light" pitchFamily="50" charset="0"/>
              </a:defRPr>
            </a:lvl3pPr>
            <a:lvl4pPr>
              <a:defRPr>
                <a:latin typeface="+mj-lt"/>
                <a:cs typeface="Gotham Light" pitchFamily="50" charset="0"/>
              </a:defRPr>
            </a:lvl4pPr>
            <a:lvl5pPr>
              <a:defRPr>
                <a:latin typeface="+mj-lt"/>
                <a:cs typeface="Gotham Light"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D15A0EE8-9CEE-416A-A405-B34BD645285B}" type="slidenum">
              <a:rPr lang="en-US" smtClean="0"/>
              <a:pPr>
                <a:defRPr/>
              </a:pPr>
              <a:t>‹#›</a:t>
            </a:fld>
            <a:endParaRPr lang="en-US" dirty="0"/>
          </a:p>
        </p:txBody>
      </p:sp>
      <p:sp>
        <p:nvSpPr>
          <p:cNvPr id="5"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333488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F114A82-124D-4A90-BEF9-C579567A7538}" type="slidenum">
              <a:rPr lang="en-US"/>
              <a:pPr>
                <a:defRPr/>
              </a:pPr>
              <a:t>‹#›</a:t>
            </a:fld>
            <a:endParaRPr lang="en-US" dirty="0"/>
          </a:p>
        </p:txBody>
      </p:sp>
      <p:sp>
        <p:nvSpPr>
          <p:cNvPr id="4"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372756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5B39D76B-2D9F-4800-A2A9-697C9D4AB25D}" type="slidenum">
              <a:rPr lang="en-US"/>
              <a:pPr>
                <a:defRPr/>
              </a:pPr>
              <a:t>‹#›</a:t>
            </a:fld>
            <a:endParaRPr lang="en-US" dirty="0"/>
          </a:p>
        </p:txBody>
      </p:sp>
      <p:sp>
        <p:nvSpPr>
          <p:cNvPr id="3"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84401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Welcome +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00347"/>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00347"/>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ECBA8D29-90E0-4501-9BA7-F4E9D7F5ABEA}" type="slidenum">
              <a:rPr lang="en-US"/>
              <a:pPr>
                <a:defRPr/>
              </a:pPr>
              <a:t>‹#›</a:t>
            </a:fld>
            <a:endParaRPr lang="en-US" dirty="0"/>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689707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tx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7FE198B0-8989-46B3-808E-03C9850B9C80}" type="slidenum">
              <a:rPr lang="en-US"/>
              <a:pPr>
                <a:defRPr/>
              </a:pPr>
              <a:t>‹#›</a:t>
            </a:fld>
            <a:endParaRPr lang="en-US" dirty="0"/>
          </a:p>
        </p:txBody>
      </p:sp>
      <p:sp>
        <p:nvSpPr>
          <p:cNvPr id="8"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45215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atin typeface="+mj-l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84395B5-49B0-417D-80F1-E2407035CF7D}" type="slidenum">
              <a:rPr lang="en-US"/>
              <a:pPr>
                <a:defRPr/>
              </a:pPr>
              <a:t>‹#›</a:t>
            </a:fld>
            <a:endParaRPr lang="en-US" dirty="0"/>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282336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0">
                <a:latin typeface="+mj-lt"/>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DA28190-0790-43B5-9F3A-F654FAD13378}" type="slidenum">
              <a:rPr lang="en-US"/>
              <a:pPr>
                <a:defRPr/>
              </a:pPr>
              <a:t>‹#›</a:t>
            </a:fld>
            <a:endParaRPr lang="en-US" dirty="0"/>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1813862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F7DEAC0F-41C5-46A8-A97E-1F065FA6C839}" type="slidenum">
              <a:rPr lang="en-US"/>
              <a:pPr>
                <a:defRPr/>
              </a:pPr>
              <a:t>‹#›</a:t>
            </a:fld>
            <a:endParaRPr lang="en-US" dirty="0"/>
          </a:p>
        </p:txBody>
      </p:sp>
      <p:sp>
        <p:nvSpPr>
          <p:cNvPr id="5"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655976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33298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00">
                <a:latin typeface="+mj-lt"/>
                <a:cs typeface="Gotham Bold"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a:latin typeface="+mj-lt"/>
                <a:cs typeface="Gotham Light" pitchFamily="50" charset="0"/>
              </a:defRPr>
            </a:lvl1pPr>
            <a:lvl2pPr>
              <a:defRPr>
                <a:latin typeface="+mj-lt"/>
                <a:cs typeface="Gotham Light" pitchFamily="50" charset="0"/>
              </a:defRPr>
            </a:lvl2pPr>
            <a:lvl3pPr>
              <a:defRPr>
                <a:latin typeface="+mj-lt"/>
                <a:cs typeface="Gotham Light" pitchFamily="50" charset="0"/>
              </a:defRPr>
            </a:lvl3pPr>
            <a:lvl4pPr>
              <a:defRPr>
                <a:latin typeface="+mj-lt"/>
                <a:cs typeface="Gotham Light" pitchFamily="50" charset="0"/>
              </a:defRPr>
            </a:lvl4pPr>
            <a:lvl5pPr>
              <a:defRPr>
                <a:latin typeface="+mj-lt"/>
                <a:cs typeface="Gotham Light"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D15A0EE8-9CEE-416A-A405-B34BD645285B}" type="slidenum">
              <a:rPr lang="en-US" smtClean="0"/>
              <a:pPr>
                <a:defRPr/>
              </a:pPr>
              <a:t>‹#›</a:t>
            </a:fld>
            <a:endParaRPr lang="en-US" dirty="0"/>
          </a:p>
        </p:txBody>
      </p:sp>
      <p:sp>
        <p:nvSpPr>
          <p:cNvPr id="5" name="Footer Placeholder 9"/>
          <p:cNvSpPr>
            <a:spLocks noGrp="1"/>
          </p:cNvSpPr>
          <p:nvPr>
            <p:ph type="ftr" sz="quarter" idx="11"/>
          </p:nvPr>
        </p:nvSpPr>
        <p:spPr>
          <a:xfrm>
            <a:off x="2286000" y="6286500"/>
            <a:ext cx="5548313" cy="365125"/>
          </a:xfrm>
        </p:spPr>
        <p:txBody>
          <a:bodyPr/>
          <a:lstStyle>
            <a:lvl1pPr algn="l">
              <a:defRPr sz="1200">
                <a:solidFill>
                  <a:schemeClr val="tx1"/>
                </a:solidFill>
              </a:defRPr>
            </a:lvl1pPr>
          </a:lstStyle>
          <a:p>
            <a:pPr>
              <a:defRPr/>
            </a:pPr>
            <a:r>
              <a:rPr lang="en-US" dirty="0"/>
              <a:t>Source:</a:t>
            </a:r>
          </a:p>
        </p:txBody>
      </p:sp>
    </p:spTree>
    <p:extLst>
      <p:ext uri="{BB962C8B-B14F-4D97-AF65-F5344CB8AC3E}">
        <p14:creationId xmlns:p14="http://schemas.microsoft.com/office/powerpoint/2010/main" val="306590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F114A82-124D-4A90-BEF9-C579567A7538}" type="slidenum">
              <a:rPr lang="en-US"/>
              <a:pPr>
                <a:defRPr/>
              </a:pPr>
              <a:t>‹#›</a:t>
            </a:fld>
            <a:endParaRPr lang="en-US"/>
          </a:p>
        </p:txBody>
      </p:sp>
      <p:sp>
        <p:nvSpPr>
          <p:cNvPr id="4"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endParaRPr lang="en-US" dirty="0"/>
          </a:p>
        </p:txBody>
      </p:sp>
    </p:spTree>
    <p:extLst>
      <p:ext uri="{BB962C8B-B14F-4D97-AF65-F5344CB8AC3E}">
        <p14:creationId xmlns:p14="http://schemas.microsoft.com/office/powerpoint/2010/main" val="93075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5B39D76B-2D9F-4800-A2A9-697C9D4AB25D}" type="slidenum">
              <a:rPr lang="en-US"/>
              <a:pPr>
                <a:defRPr/>
              </a:pPr>
              <a:t>‹#›</a:t>
            </a:fld>
            <a:endParaRPr lang="en-US"/>
          </a:p>
        </p:txBody>
      </p:sp>
      <p:sp>
        <p:nvSpPr>
          <p:cNvPr id="3"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p>
        </p:txBody>
      </p:sp>
    </p:spTree>
    <p:extLst>
      <p:ext uri="{BB962C8B-B14F-4D97-AF65-F5344CB8AC3E}">
        <p14:creationId xmlns:p14="http://schemas.microsoft.com/office/powerpoint/2010/main" val="270306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Welcome +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00347"/>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00347"/>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lgn="r">
              <a:defRPr sz="1600">
                <a:solidFill>
                  <a:schemeClr val="tx1">
                    <a:tint val="75000"/>
                  </a:schemeClr>
                </a:solidFill>
              </a:defRPr>
            </a:lvl1pPr>
          </a:lstStyle>
          <a:p>
            <a:pPr>
              <a:defRPr/>
            </a:pPr>
            <a:fld id="{ECBA8D29-90E0-4501-9BA7-F4E9D7F5ABEA}" type="slidenum">
              <a:rPr lang="en-US"/>
              <a:pPr>
                <a:defRPr/>
              </a:pPr>
              <a:t>‹#›</a:t>
            </a:fld>
            <a:endParaRPr lang="en-US"/>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p>
        </p:txBody>
      </p:sp>
    </p:spTree>
    <p:extLst>
      <p:ext uri="{BB962C8B-B14F-4D97-AF65-F5344CB8AC3E}">
        <p14:creationId xmlns:p14="http://schemas.microsoft.com/office/powerpoint/2010/main" val="333438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tx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pPr>
              <a:defRPr/>
            </a:pPr>
            <a:fld id="{7FE198B0-8989-46B3-808E-03C9850B9C80}" type="slidenum">
              <a:rPr lang="en-US"/>
              <a:pPr>
                <a:defRPr/>
              </a:pPr>
              <a:t>‹#›</a:t>
            </a:fld>
            <a:endParaRPr lang="en-US"/>
          </a:p>
        </p:txBody>
      </p:sp>
      <p:sp>
        <p:nvSpPr>
          <p:cNvPr id="8"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p>
        </p:txBody>
      </p:sp>
    </p:spTree>
    <p:extLst>
      <p:ext uri="{BB962C8B-B14F-4D97-AF65-F5344CB8AC3E}">
        <p14:creationId xmlns:p14="http://schemas.microsoft.com/office/powerpoint/2010/main" val="313195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atin typeface="+mj-l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84395B5-49B0-417D-80F1-E2407035CF7D}" type="slidenum">
              <a:rPr lang="en-US"/>
              <a:pPr>
                <a:defRPr/>
              </a:pPr>
              <a:t>‹#›</a:t>
            </a:fld>
            <a:endParaRPr lang="en-US"/>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p>
        </p:txBody>
      </p:sp>
    </p:spTree>
    <p:extLst>
      <p:ext uri="{BB962C8B-B14F-4D97-AF65-F5344CB8AC3E}">
        <p14:creationId xmlns:p14="http://schemas.microsoft.com/office/powerpoint/2010/main" val="282548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0">
                <a:latin typeface="+mj-lt"/>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DA28190-0790-43B5-9F3A-F654FAD13378}" type="slidenum">
              <a:rPr lang="en-US"/>
              <a:pPr>
                <a:defRPr/>
              </a:pPr>
              <a:t>‹#›</a:t>
            </a:fld>
            <a:endParaRPr lang="en-US"/>
          </a:p>
        </p:txBody>
      </p:sp>
      <p:sp>
        <p:nvSpPr>
          <p:cNvPr id="6"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p>
        </p:txBody>
      </p:sp>
    </p:spTree>
    <p:extLst>
      <p:ext uri="{BB962C8B-B14F-4D97-AF65-F5344CB8AC3E}">
        <p14:creationId xmlns:p14="http://schemas.microsoft.com/office/powerpoint/2010/main" val="201541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F7DEAC0F-41C5-46A8-A97E-1F065FA6C839}" type="slidenum">
              <a:rPr lang="en-US"/>
              <a:pPr>
                <a:defRPr/>
              </a:pPr>
              <a:t>‹#›</a:t>
            </a:fld>
            <a:endParaRPr lang="en-US"/>
          </a:p>
        </p:txBody>
      </p:sp>
      <p:sp>
        <p:nvSpPr>
          <p:cNvPr id="5" name="Footer Placeholder 9"/>
          <p:cNvSpPr>
            <a:spLocks noGrp="1"/>
          </p:cNvSpPr>
          <p:nvPr>
            <p:ph type="ftr" sz="quarter" idx="11"/>
          </p:nvPr>
        </p:nvSpPr>
        <p:spPr>
          <a:xfrm>
            <a:off x="477838" y="6286500"/>
            <a:ext cx="7356475" cy="365125"/>
          </a:xfrm>
        </p:spPr>
        <p:txBody>
          <a:bodyPr/>
          <a:lstStyle>
            <a:lvl1pPr algn="l">
              <a:defRPr sz="1200">
                <a:solidFill>
                  <a:schemeClr val="tx1">
                    <a:tint val="75000"/>
                  </a:schemeClr>
                </a:solidFill>
              </a:defRPr>
            </a:lvl1pPr>
          </a:lstStyle>
          <a:p>
            <a:pPr>
              <a:defRPr/>
            </a:pPr>
            <a:r>
              <a:rPr lang="en-US"/>
              <a:t>Source:</a:t>
            </a:r>
            <a:endParaRPr lang="en-US" dirty="0"/>
          </a:p>
        </p:txBody>
      </p:sp>
    </p:spTree>
    <p:extLst>
      <p:ext uri="{BB962C8B-B14F-4D97-AF65-F5344CB8AC3E}">
        <p14:creationId xmlns:p14="http://schemas.microsoft.com/office/powerpoint/2010/main" val="102238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00">
            <a:alpha val="2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274638"/>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71488" y="1428750"/>
            <a:ext cx="8229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7970838" y="6286500"/>
            <a:ext cx="730250" cy="365125"/>
          </a:xfrm>
          <a:prstGeom prst="rect">
            <a:avLst/>
          </a:prstGeom>
        </p:spPr>
        <p:txBody>
          <a:bodyPr vert="horz" lIns="91440" tIns="45720" rIns="91440" bIns="45720" rtlCol="0" anchor="ctr"/>
          <a:lstStyle>
            <a:lvl1pPr algn="r" eaLnBrk="1" fontAlgn="auto" hangingPunct="1">
              <a:spcBef>
                <a:spcPts val="0"/>
              </a:spcBef>
              <a:spcAft>
                <a:spcPts val="0"/>
              </a:spcAft>
              <a:defRPr sz="1600">
                <a:solidFill>
                  <a:schemeClr val="tx1">
                    <a:tint val="75000"/>
                  </a:schemeClr>
                </a:solidFill>
                <a:latin typeface="+mn-lt"/>
              </a:defRPr>
            </a:lvl1pPr>
          </a:lstStyle>
          <a:p>
            <a:pPr>
              <a:defRPr/>
            </a:pPr>
            <a:fld id="{1A05C887-EEA0-482A-A90F-CFAF1794724F}" type="slidenum">
              <a:rPr lang="en-US"/>
              <a:pPr>
                <a:defRPr/>
              </a:pPr>
              <a:t>‹#›</a:t>
            </a:fld>
            <a:endParaRPr lang="en-US" dirty="0"/>
          </a:p>
        </p:txBody>
      </p:sp>
      <p:sp>
        <p:nvSpPr>
          <p:cNvPr id="5" name="Rectangle 4"/>
          <p:cNvSpPr/>
          <p:nvPr/>
        </p:nvSpPr>
        <p:spPr>
          <a:xfrm>
            <a:off x="0" y="0"/>
            <a:ext cx="9144000" cy="92075"/>
          </a:xfrm>
          <a:prstGeom prst="rect">
            <a:avLst/>
          </a:prstGeom>
          <a:solidFill>
            <a:srgbClr val="22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sp>
        <p:nvSpPr>
          <p:cNvPr id="6" name="Rectangle 5"/>
          <p:cNvSpPr/>
          <p:nvPr/>
        </p:nvSpPr>
        <p:spPr>
          <a:xfrm>
            <a:off x="0" y="6730002"/>
            <a:ext cx="9144000" cy="13652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ooter Placeholder 9"/>
          <p:cNvSpPr>
            <a:spLocks noGrp="1"/>
          </p:cNvSpPr>
          <p:nvPr>
            <p:ph type="ftr" sz="quarter" idx="3"/>
          </p:nvPr>
        </p:nvSpPr>
        <p:spPr>
          <a:xfrm>
            <a:off x="914400" y="6286500"/>
            <a:ext cx="69199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Source:</a:t>
            </a:r>
          </a:p>
        </p:txBody>
      </p:sp>
      <p:pic>
        <p:nvPicPr>
          <p:cNvPr id="9" name="Picture 8">
            <a:extLst>
              <a:ext uri="{FF2B5EF4-FFF2-40B4-BE49-F238E27FC236}">
                <a16:creationId xmlns:a16="http://schemas.microsoft.com/office/drawing/2014/main" id="{422259F7-2CC4-4321-AA11-B52D7F974F83}"/>
              </a:ext>
            </a:extLst>
          </p:cNvPr>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95287" y="6084032"/>
            <a:ext cx="1828800" cy="47647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dt="0"/>
  <p:txStyles>
    <p:titleStyle>
      <a:lvl1pPr algn="l" rtl="0" eaLnBrk="0" fontAlgn="base" hangingPunct="0">
        <a:spcBef>
          <a:spcPct val="0"/>
        </a:spcBef>
        <a:spcAft>
          <a:spcPct val="0"/>
        </a:spcAft>
        <a:defRPr sz="4500" b="1" kern="1200">
          <a:solidFill>
            <a:schemeClr val="tx1"/>
          </a:solidFill>
          <a:latin typeface="+mj-lt"/>
          <a:ea typeface="Gotham Bold" pitchFamily="50" charset="0"/>
          <a:cs typeface="Gotham Bold" pitchFamily="50" charset="0"/>
        </a:defRPr>
      </a:lvl1pPr>
      <a:lvl2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2pPr>
      <a:lvl3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3pPr>
      <a:lvl4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4pPr>
      <a:lvl5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5pPr>
      <a:lvl6pPr marL="4572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6pPr>
      <a:lvl7pPr marL="9144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7pPr>
      <a:lvl8pPr marL="13716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8pPr>
      <a:lvl9pPr marL="18288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9pPr>
    </p:titleStyle>
    <p:bodyStyle>
      <a:lvl1pPr marL="571500" indent="-571500" algn="l" rtl="0" eaLnBrk="0" fontAlgn="base" hangingPunct="0">
        <a:spcBef>
          <a:spcPct val="20000"/>
        </a:spcBef>
        <a:spcAft>
          <a:spcPct val="0"/>
        </a:spcAft>
        <a:buFont typeface="Arial" panose="020B0604020202020204" pitchFamily="34" charset="0"/>
        <a:buChar char="•"/>
        <a:defRPr sz="3200" kern="1200">
          <a:solidFill>
            <a:schemeClr val="tx1"/>
          </a:solidFill>
          <a:latin typeface="Gotham Light" pitchFamily="50" charset="0"/>
          <a:ea typeface="Gotham Light" pitchFamily="50" charset="0"/>
          <a:cs typeface="Gotham Light" pitchFamily="50"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otham Light" pitchFamily="50" charset="0"/>
          <a:ea typeface="Gotham Light" pitchFamily="50" charset="0"/>
          <a:cs typeface="Gotham Light" pitchFamily="50" charset="0"/>
        </a:defRPr>
      </a:lvl2pPr>
      <a:lvl3pPr marL="1143000" indent="-228600" algn="l" rtl="0" eaLnBrk="0" fontAlgn="base" hangingPunct="0">
        <a:spcBef>
          <a:spcPct val="20000"/>
        </a:spcBef>
        <a:spcAft>
          <a:spcPct val="0"/>
        </a:spcAft>
        <a:buFont typeface="Garamond" panose="02020404030301010803" pitchFamily="18" charset="0"/>
        <a:buChar char="–"/>
        <a:defRPr sz="2400" kern="1200">
          <a:solidFill>
            <a:schemeClr val="tx1"/>
          </a:solidFill>
          <a:latin typeface="Gotham Light" pitchFamily="50" charset="0"/>
          <a:ea typeface="Gotham Light" pitchFamily="50" charset="0"/>
          <a:cs typeface="Gotham Light" pitchFamily="50"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otham Light" pitchFamily="50" charset="0"/>
          <a:ea typeface="Gotham Light" pitchFamily="50" charset="0"/>
          <a:cs typeface="Gotham Light" pitchFamily="50"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otham Light" pitchFamily="50" charset="0"/>
          <a:ea typeface="Gotham Light" pitchFamily="50" charset="0"/>
          <a:cs typeface="Gotham Ligh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6600">
            <a:alpha val="2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274638"/>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71488" y="1428750"/>
            <a:ext cx="8229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7970838" y="6286500"/>
            <a:ext cx="730250" cy="365125"/>
          </a:xfrm>
          <a:prstGeom prst="rect">
            <a:avLst/>
          </a:prstGeom>
        </p:spPr>
        <p:txBody>
          <a:bodyPr vert="horz" lIns="91440" tIns="45720" rIns="91440" bIns="45720" rtlCol="0" anchor="ctr"/>
          <a:lstStyle>
            <a:lvl1pPr algn="r" eaLnBrk="1" fontAlgn="auto" hangingPunct="1">
              <a:spcBef>
                <a:spcPts val="0"/>
              </a:spcBef>
              <a:spcAft>
                <a:spcPts val="0"/>
              </a:spcAft>
              <a:defRPr sz="1600">
                <a:solidFill>
                  <a:schemeClr val="tx1">
                    <a:tint val="75000"/>
                  </a:schemeClr>
                </a:solidFill>
                <a:latin typeface="+mn-lt"/>
              </a:defRPr>
            </a:lvl1pPr>
          </a:lstStyle>
          <a:p>
            <a:pPr>
              <a:defRPr/>
            </a:pPr>
            <a:fld id="{1A05C887-EEA0-482A-A90F-CFAF1794724F}" type="slidenum">
              <a:rPr lang="en-US"/>
              <a:pPr>
                <a:defRPr/>
              </a:pPr>
              <a:t>‹#›</a:t>
            </a:fld>
            <a:endParaRPr lang="en-US" dirty="0"/>
          </a:p>
        </p:txBody>
      </p:sp>
      <p:sp>
        <p:nvSpPr>
          <p:cNvPr id="5" name="Rectangle 4"/>
          <p:cNvSpPr/>
          <p:nvPr/>
        </p:nvSpPr>
        <p:spPr>
          <a:xfrm>
            <a:off x="0" y="0"/>
            <a:ext cx="9144000" cy="92075"/>
          </a:xfrm>
          <a:prstGeom prst="rect">
            <a:avLst/>
          </a:prstGeom>
          <a:solidFill>
            <a:srgbClr val="22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6" name="Rectangle 5"/>
          <p:cNvSpPr/>
          <p:nvPr/>
        </p:nvSpPr>
        <p:spPr>
          <a:xfrm>
            <a:off x="0" y="6730002"/>
            <a:ext cx="9144000" cy="136525"/>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Footer Placeholder 9"/>
          <p:cNvSpPr>
            <a:spLocks noGrp="1"/>
          </p:cNvSpPr>
          <p:nvPr>
            <p:ph type="ftr" sz="quarter" idx="3"/>
          </p:nvPr>
        </p:nvSpPr>
        <p:spPr>
          <a:xfrm>
            <a:off x="914400" y="6286500"/>
            <a:ext cx="691991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pic>
        <p:nvPicPr>
          <p:cNvPr id="9" name="Picture 8">
            <a:extLst>
              <a:ext uri="{FF2B5EF4-FFF2-40B4-BE49-F238E27FC236}">
                <a16:creationId xmlns:a16="http://schemas.microsoft.com/office/drawing/2014/main" id="{422259F7-2CC4-4321-AA11-B52D7F974F83}"/>
              </a:ext>
            </a:extLst>
          </p:cNvPr>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95287" y="6084032"/>
            <a:ext cx="1828800" cy="476470"/>
          </a:xfrm>
          <a:prstGeom prst="rect">
            <a:avLst/>
          </a:prstGeom>
          <a:noFill/>
          <a:ln>
            <a:noFill/>
          </a:ln>
        </p:spPr>
      </p:pic>
    </p:spTree>
    <p:extLst>
      <p:ext uri="{BB962C8B-B14F-4D97-AF65-F5344CB8AC3E}">
        <p14:creationId xmlns:p14="http://schemas.microsoft.com/office/powerpoint/2010/main" val="32924708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hdr="0" dt="0"/>
  <p:txStyles>
    <p:titleStyle>
      <a:lvl1pPr algn="l" rtl="0" eaLnBrk="0" fontAlgn="base" hangingPunct="0">
        <a:spcBef>
          <a:spcPct val="0"/>
        </a:spcBef>
        <a:spcAft>
          <a:spcPct val="0"/>
        </a:spcAft>
        <a:defRPr sz="4500" b="1" kern="1200">
          <a:solidFill>
            <a:schemeClr val="tx1"/>
          </a:solidFill>
          <a:latin typeface="+mj-lt"/>
          <a:ea typeface="Gotham Bold" pitchFamily="50" charset="0"/>
          <a:cs typeface="Gotham Bold" pitchFamily="50" charset="0"/>
        </a:defRPr>
      </a:lvl1pPr>
      <a:lvl2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2pPr>
      <a:lvl3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3pPr>
      <a:lvl4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4pPr>
      <a:lvl5pPr algn="l" rtl="0" eaLnBrk="0" fontAlgn="base" hangingPunct="0">
        <a:spcBef>
          <a:spcPct val="0"/>
        </a:spcBef>
        <a:spcAft>
          <a:spcPct val="0"/>
        </a:spcAft>
        <a:defRPr sz="4000">
          <a:solidFill>
            <a:schemeClr val="tx1"/>
          </a:solidFill>
          <a:latin typeface="Gotham Bold" pitchFamily="50" charset="0"/>
          <a:ea typeface="Gotham Bold" pitchFamily="50" charset="0"/>
          <a:cs typeface="Gotham Bold" pitchFamily="50" charset="0"/>
        </a:defRPr>
      </a:lvl5pPr>
      <a:lvl6pPr marL="4572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6pPr>
      <a:lvl7pPr marL="9144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7pPr>
      <a:lvl8pPr marL="13716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8pPr>
      <a:lvl9pPr marL="1828800" algn="l" rtl="0" fontAlgn="base">
        <a:spcBef>
          <a:spcPct val="0"/>
        </a:spcBef>
        <a:spcAft>
          <a:spcPct val="0"/>
        </a:spcAft>
        <a:defRPr sz="4000">
          <a:solidFill>
            <a:schemeClr val="tx1"/>
          </a:solidFill>
          <a:latin typeface="Gotham Bold" pitchFamily="50" charset="0"/>
          <a:ea typeface="Gotham Bold" pitchFamily="50" charset="0"/>
          <a:cs typeface="Gotham Bold" pitchFamily="50" charset="0"/>
        </a:defRPr>
      </a:lvl9pPr>
    </p:titleStyle>
    <p:bodyStyle>
      <a:lvl1pPr marL="571500" indent="-571500" algn="l" rtl="0" eaLnBrk="0" fontAlgn="base" hangingPunct="0">
        <a:spcBef>
          <a:spcPct val="20000"/>
        </a:spcBef>
        <a:spcAft>
          <a:spcPct val="0"/>
        </a:spcAft>
        <a:buFont typeface="Arial" panose="020B0604020202020204" pitchFamily="34" charset="0"/>
        <a:buChar char="•"/>
        <a:defRPr sz="3200" kern="1200">
          <a:solidFill>
            <a:schemeClr val="tx1"/>
          </a:solidFill>
          <a:latin typeface="Gotham Light" pitchFamily="50" charset="0"/>
          <a:ea typeface="Gotham Light" pitchFamily="50" charset="0"/>
          <a:cs typeface="Gotham Light" pitchFamily="50"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otham Light" pitchFamily="50" charset="0"/>
          <a:ea typeface="Gotham Light" pitchFamily="50" charset="0"/>
          <a:cs typeface="Gotham Light" pitchFamily="50" charset="0"/>
        </a:defRPr>
      </a:lvl2pPr>
      <a:lvl3pPr marL="1143000" indent="-228600" algn="l" rtl="0" eaLnBrk="0" fontAlgn="base" hangingPunct="0">
        <a:spcBef>
          <a:spcPct val="20000"/>
        </a:spcBef>
        <a:spcAft>
          <a:spcPct val="0"/>
        </a:spcAft>
        <a:buFont typeface="Garamond" panose="02020404030301010803" pitchFamily="18" charset="0"/>
        <a:buChar char="–"/>
        <a:defRPr sz="2400" kern="1200">
          <a:solidFill>
            <a:schemeClr val="tx1"/>
          </a:solidFill>
          <a:latin typeface="Gotham Light" pitchFamily="50" charset="0"/>
          <a:ea typeface="Gotham Light" pitchFamily="50" charset="0"/>
          <a:cs typeface="Gotham Light" pitchFamily="50"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otham Light" pitchFamily="50" charset="0"/>
          <a:ea typeface="Gotham Light" pitchFamily="50" charset="0"/>
          <a:cs typeface="Gotham Light" pitchFamily="50"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otham Light" pitchFamily="50" charset="0"/>
          <a:ea typeface="Gotham Light" pitchFamily="50" charset="0"/>
          <a:cs typeface="Gotham Ligh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southwestcontemporary.com/isabel-de-olver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late.com/articles/life/the_history_of_american_slavery/2015/06/animated_interactive_of_the_history_of_the_atlantic_slave_trade.html?fbclid=IwAR14WQl32RFSgmW4CG22uAmUlbGm27XmyYs6cGeJW1dpEcg-wF6eu2lXTe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descr="A close up of a map&#10;&#10;Description automatically generated">
            <a:extLst>
              <a:ext uri="{FF2B5EF4-FFF2-40B4-BE49-F238E27FC236}">
                <a16:creationId xmlns:a16="http://schemas.microsoft.com/office/drawing/2014/main" id="{18F41209-4FAA-46F3-AF6B-EBAAE25A9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4800" y="234084"/>
            <a:ext cx="8229600" cy="39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39B8A05A-D130-4EB7-9782-D68989390D7E}"/>
              </a:ext>
            </a:extLst>
          </p:cNvPr>
          <p:cNvSpPr txBox="1">
            <a:spLocks/>
          </p:cNvSpPr>
          <p:nvPr/>
        </p:nvSpPr>
        <p:spPr>
          <a:xfrm>
            <a:off x="304800" y="4272783"/>
            <a:ext cx="5548313" cy="296862"/>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a:t>Source: https://commons.wikimedia.org/wiki/File:Early_migrations_mercator.svg</a:t>
            </a:r>
            <a:endParaRPr lang="en-US" sz="1000" dirty="0"/>
          </a:p>
        </p:txBody>
      </p:sp>
      <p:sp>
        <p:nvSpPr>
          <p:cNvPr id="4" name="Title 3"/>
          <p:cNvSpPr>
            <a:spLocks noGrp="1"/>
          </p:cNvSpPr>
          <p:nvPr>
            <p:ph type="title"/>
          </p:nvPr>
        </p:nvSpPr>
        <p:spPr>
          <a:xfrm>
            <a:off x="477838" y="4406900"/>
            <a:ext cx="8223250" cy="1362075"/>
          </a:xfrm>
        </p:spPr>
        <p:txBody>
          <a:bodyPr rtlCol="0">
            <a:normAutofit/>
          </a:bodyPr>
          <a:lstStyle/>
          <a:p>
            <a:pPr eaLnBrk="1" fontAlgn="auto" hangingPunct="1">
              <a:spcAft>
                <a:spcPts val="0"/>
              </a:spcAft>
              <a:defRPr/>
            </a:pPr>
            <a:r>
              <a:rPr lang="en-US" sz="4400" dirty="0">
                <a:ea typeface="+mj-ea"/>
              </a:rPr>
              <a:t>World to North America</a:t>
            </a:r>
            <a:br>
              <a:rPr lang="en-US" dirty="0">
                <a:ea typeface="+mj-ea"/>
              </a:rPr>
            </a:br>
            <a:r>
              <a:rPr lang="en-US" sz="3000" dirty="0">
                <a:ea typeface="+mj-ea"/>
              </a:rPr>
              <a:t>Selected Historical Events – See the Unseen</a:t>
            </a:r>
          </a:p>
        </p:txBody>
      </p:sp>
      <p:sp>
        <p:nvSpPr>
          <p:cNvPr id="2" name="Footer Placeholder 1">
            <a:extLst>
              <a:ext uri="{FF2B5EF4-FFF2-40B4-BE49-F238E27FC236}">
                <a16:creationId xmlns:a16="http://schemas.microsoft.com/office/drawing/2014/main" id="{871891A3-E57E-4B19-AF5C-53C944684DD7}"/>
              </a:ext>
            </a:extLst>
          </p:cNvPr>
          <p:cNvSpPr>
            <a:spLocks noGrp="1"/>
          </p:cNvSpPr>
          <p:nvPr>
            <p:ph type="ftr" sz="quarter" idx="11"/>
          </p:nvPr>
        </p:nvSpPr>
        <p:spPr/>
        <p:txBody>
          <a:bodyPr/>
          <a:lstStyle/>
          <a:p>
            <a:pPr>
              <a:defRPr/>
            </a:pPr>
            <a:r>
              <a:rPr lang="en-US"/>
              <a:t>Source:</a:t>
            </a:r>
            <a:endParaRPr lang="en-US" dirty="0"/>
          </a:p>
        </p:txBody>
      </p:sp>
      <p:sp>
        <p:nvSpPr>
          <p:cNvPr id="3" name="Slide Number Placeholder 2">
            <a:extLst>
              <a:ext uri="{FF2B5EF4-FFF2-40B4-BE49-F238E27FC236}">
                <a16:creationId xmlns:a16="http://schemas.microsoft.com/office/drawing/2014/main" id="{DE72582C-4DE2-40B6-B771-337904DD9A79}"/>
              </a:ext>
            </a:extLst>
          </p:cNvPr>
          <p:cNvSpPr>
            <a:spLocks noGrp="1"/>
          </p:cNvSpPr>
          <p:nvPr>
            <p:ph type="sldNum" sz="quarter" idx="10"/>
          </p:nvPr>
        </p:nvSpPr>
        <p:spPr/>
        <p:txBody>
          <a:bodyPr/>
          <a:lstStyle/>
          <a:p>
            <a:pPr>
              <a:defRPr/>
            </a:pPr>
            <a:fld id="{F7DEAC0F-41C5-46A8-A97E-1F065FA6C839}" type="slidenum">
              <a:rPr lang="en-US" smtClean="0"/>
              <a:pPr>
                <a:defRPr/>
              </a:pPr>
              <a:t>1</a:t>
            </a:fld>
            <a:endParaRPr lang="en-US"/>
          </a:p>
        </p:txBody>
      </p:sp>
    </p:spTree>
    <p:extLst>
      <p:ext uri="{BB962C8B-B14F-4D97-AF65-F5344CB8AC3E}">
        <p14:creationId xmlns:p14="http://schemas.microsoft.com/office/powerpoint/2010/main" val="45917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2E8C-5C48-4DDB-9C33-ADF94A52A700}"/>
              </a:ext>
            </a:extLst>
          </p:cNvPr>
          <p:cNvSpPr>
            <a:spLocks noGrp="1"/>
          </p:cNvSpPr>
          <p:nvPr>
            <p:ph type="title"/>
          </p:nvPr>
        </p:nvSpPr>
        <p:spPr/>
        <p:txBody>
          <a:bodyPr>
            <a:normAutofit/>
          </a:bodyPr>
          <a:lstStyle/>
          <a:p>
            <a:r>
              <a:rPr lang="en-US" dirty="0"/>
              <a:t>c1595-1617: Pocahontas</a:t>
            </a:r>
          </a:p>
        </p:txBody>
      </p:sp>
      <p:sp>
        <p:nvSpPr>
          <p:cNvPr id="4" name="Slide Number Placeholder 3">
            <a:extLst>
              <a:ext uri="{FF2B5EF4-FFF2-40B4-BE49-F238E27FC236}">
                <a16:creationId xmlns:a16="http://schemas.microsoft.com/office/drawing/2014/main" id="{9FF01C88-87D4-4898-9797-881BE2EB98FE}"/>
              </a:ext>
            </a:extLst>
          </p:cNvPr>
          <p:cNvSpPr>
            <a:spLocks noGrp="1"/>
          </p:cNvSpPr>
          <p:nvPr>
            <p:ph type="sldNum" sz="quarter" idx="10"/>
          </p:nvPr>
        </p:nvSpPr>
        <p:spPr/>
        <p:txBody>
          <a:bodyPr/>
          <a:lstStyle/>
          <a:p>
            <a:pPr>
              <a:defRPr/>
            </a:pPr>
            <a:fld id="{D15A0EE8-9CEE-416A-A405-B34BD645285B}" type="slidenum">
              <a:rPr lang="en-US" smtClean="0"/>
              <a:pPr>
                <a:defRPr/>
              </a:pPr>
              <a:t>10</a:t>
            </a:fld>
            <a:endParaRPr lang="en-US" dirty="0"/>
          </a:p>
        </p:txBody>
      </p:sp>
      <p:sp>
        <p:nvSpPr>
          <p:cNvPr id="5" name="Footer Placeholder 4">
            <a:extLst>
              <a:ext uri="{FF2B5EF4-FFF2-40B4-BE49-F238E27FC236}">
                <a16:creationId xmlns:a16="http://schemas.microsoft.com/office/drawing/2014/main" id="{F75BBC68-334E-4D92-A1D1-0748A3A0DF42}"/>
              </a:ext>
            </a:extLst>
          </p:cNvPr>
          <p:cNvSpPr>
            <a:spLocks noGrp="1"/>
          </p:cNvSpPr>
          <p:nvPr>
            <p:ph type="ftr" sz="quarter" idx="11"/>
          </p:nvPr>
        </p:nvSpPr>
        <p:spPr>
          <a:xfrm>
            <a:off x="2286000" y="6057900"/>
            <a:ext cx="5548313" cy="525462"/>
          </a:xfrm>
        </p:spPr>
        <p:txBody>
          <a:bodyPr/>
          <a:lstStyle/>
          <a:p>
            <a:pPr>
              <a:defRPr/>
            </a:pPr>
            <a:r>
              <a:rPr lang="en-US" sz="1000" dirty="0"/>
              <a:t>Source: Susan Castillo Street is professor of American Studies at King’s College London. Her books include Colonial Encounters in New World Writing, 1500-1786: Performing America (Routledge, 2005).</a:t>
            </a:r>
          </a:p>
        </p:txBody>
      </p:sp>
      <p:sp>
        <p:nvSpPr>
          <p:cNvPr id="7" name="Content Placeholder 6">
            <a:extLst>
              <a:ext uri="{FF2B5EF4-FFF2-40B4-BE49-F238E27FC236}">
                <a16:creationId xmlns:a16="http://schemas.microsoft.com/office/drawing/2014/main" id="{762640F0-83BB-4AE8-9F23-45E6F59A2580}"/>
              </a:ext>
            </a:extLst>
          </p:cNvPr>
          <p:cNvSpPr>
            <a:spLocks noGrp="1"/>
          </p:cNvSpPr>
          <p:nvPr>
            <p:ph idx="1"/>
          </p:nvPr>
        </p:nvSpPr>
        <p:spPr>
          <a:xfrm>
            <a:off x="261658" y="1143000"/>
            <a:ext cx="5164417" cy="4914901"/>
          </a:xfrm>
        </p:spPr>
        <p:txBody>
          <a:bodyPr>
            <a:normAutofit/>
          </a:bodyPr>
          <a:lstStyle/>
          <a:p>
            <a:pPr marL="0" indent="0">
              <a:buNone/>
            </a:pPr>
            <a:r>
              <a:rPr lang="en-US" sz="1800" b="1" dirty="0"/>
              <a:t>c1595: </a:t>
            </a:r>
            <a:r>
              <a:rPr lang="en-US" sz="1800" dirty="0"/>
              <a:t>Pocahontas, or </a:t>
            </a:r>
            <a:r>
              <a:rPr lang="en-US" sz="1800" dirty="0" err="1"/>
              <a:t>Amonute</a:t>
            </a:r>
            <a:r>
              <a:rPr lang="en-US" sz="1800" dirty="0"/>
              <a:t> and Matoaka, born</a:t>
            </a:r>
          </a:p>
          <a:p>
            <a:pPr marL="0" indent="0">
              <a:buNone/>
            </a:pPr>
            <a:r>
              <a:rPr lang="en-US" sz="1800" b="1" dirty="0"/>
              <a:t>1609–10: </a:t>
            </a:r>
            <a:r>
              <a:rPr lang="en-US" sz="1800" dirty="0"/>
              <a:t>Jamestown is decimated in the  Starving Time. Around 60 of the 500 English colonists survive</a:t>
            </a:r>
          </a:p>
          <a:p>
            <a:pPr marL="0" indent="0">
              <a:buNone/>
            </a:pPr>
            <a:r>
              <a:rPr lang="en-US" sz="1800" b="1" dirty="0"/>
              <a:t>1613: </a:t>
            </a:r>
            <a:r>
              <a:rPr lang="en-US" sz="1800" dirty="0"/>
              <a:t>Pocahontas taken prisoner by the English captain Argall and taken to Jamestown</a:t>
            </a:r>
          </a:p>
          <a:p>
            <a:pPr marL="0" indent="0">
              <a:buNone/>
            </a:pPr>
            <a:r>
              <a:rPr lang="en-US" sz="1800" b="1" dirty="0"/>
              <a:t>1614: </a:t>
            </a:r>
            <a:r>
              <a:rPr lang="en-US" sz="1800" dirty="0"/>
              <a:t>Pocahontas marries John Rolfe and becomes known as Lady Rebecca</a:t>
            </a:r>
          </a:p>
          <a:p>
            <a:pPr marL="0" indent="0">
              <a:buNone/>
            </a:pPr>
            <a:r>
              <a:rPr lang="en-US" sz="1800" b="1" dirty="0"/>
              <a:t>1617: </a:t>
            </a:r>
            <a:r>
              <a:rPr lang="en-US" sz="1800" dirty="0"/>
              <a:t>Pocahontas dies. Tensions escalate between the Jamestown colonists and Powhatan tribes </a:t>
            </a:r>
          </a:p>
          <a:p>
            <a:pPr marL="0" indent="0">
              <a:buNone/>
            </a:pPr>
            <a:r>
              <a:rPr lang="en-US" sz="1800" b="1" dirty="0"/>
              <a:t>1622</a:t>
            </a:r>
            <a:r>
              <a:rPr lang="en-US" sz="1800" dirty="0"/>
              <a:t>: Approximately a third of the settlers in Virginia were killed by Powhatan forces. The colony eventually rebounded and later killed hundreds of Native people in retaliation, including many warriors poisoned by Dr. John Potts at Jamestown.</a:t>
            </a:r>
          </a:p>
          <a:p>
            <a:endParaRPr lang="en-US" sz="1600" dirty="0"/>
          </a:p>
        </p:txBody>
      </p:sp>
      <p:sp>
        <p:nvSpPr>
          <p:cNvPr id="6" name="Footer Placeholder 4">
            <a:extLst>
              <a:ext uri="{FF2B5EF4-FFF2-40B4-BE49-F238E27FC236}">
                <a16:creationId xmlns:a16="http://schemas.microsoft.com/office/drawing/2014/main" id="{B404D4B6-42BF-4F35-B5D4-160D2E6BC817}"/>
              </a:ext>
            </a:extLst>
          </p:cNvPr>
          <p:cNvSpPr txBox="1">
            <a:spLocks/>
          </p:cNvSpPr>
          <p:nvPr/>
        </p:nvSpPr>
        <p:spPr>
          <a:xfrm>
            <a:off x="5638800" y="4953001"/>
            <a:ext cx="3255954" cy="941386"/>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Pocahontas and her son, Thomas Rolfe in the </a:t>
            </a:r>
            <a:r>
              <a:rPr lang="en-US" sz="1000" dirty="0" err="1"/>
              <a:t>Sedgeford</a:t>
            </a:r>
            <a:r>
              <a:rPr lang="en-US" sz="1000" dirty="0"/>
              <a:t> Portrait, reproduced in 1887. Pocahontas (c. 1595- 21 March, 1617), daughter of Chief Powhatan. Thomas Rolfe (30, January, 1615- c. 1675) was their only son. Source: https://www.gettyimages.com/detail/news-photo/pocahontas-and-thomas-rolfe-in-the-sedgeford-portrait-news-photo/173312181?adppopup=true</a:t>
            </a:r>
          </a:p>
        </p:txBody>
      </p:sp>
      <p:pic>
        <p:nvPicPr>
          <p:cNvPr id="8" name="Picture 7">
            <a:extLst>
              <a:ext uri="{FF2B5EF4-FFF2-40B4-BE49-F238E27FC236}">
                <a16:creationId xmlns:a16="http://schemas.microsoft.com/office/drawing/2014/main" id="{11B5D1F5-5CFE-4F54-9171-3B54419399E2}"/>
              </a:ext>
            </a:extLst>
          </p:cNvPr>
          <p:cNvPicPr>
            <a:picLocks noChangeAspect="1"/>
          </p:cNvPicPr>
          <p:nvPr/>
        </p:nvPicPr>
        <p:blipFill rotWithShape="1">
          <a:blip r:embed="rId2"/>
          <a:srcRect l="25484" t="8658" r="25483" b="13134"/>
          <a:stretch/>
        </p:blipFill>
        <p:spPr>
          <a:xfrm>
            <a:off x="5562600" y="1246188"/>
            <a:ext cx="3348318" cy="3557588"/>
          </a:xfrm>
          <a:prstGeom prst="rect">
            <a:avLst/>
          </a:prstGeom>
        </p:spPr>
      </p:pic>
    </p:spTree>
    <p:extLst>
      <p:ext uri="{BB962C8B-B14F-4D97-AF65-F5344CB8AC3E}">
        <p14:creationId xmlns:p14="http://schemas.microsoft.com/office/powerpoint/2010/main" val="334853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304800" y="206375"/>
            <a:ext cx="8396288" cy="1317625"/>
          </a:xfrm>
        </p:spPr>
        <p:txBody>
          <a:bodyPr>
            <a:normAutofit/>
          </a:bodyPr>
          <a:lstStyle/>
          <a:p>
            <a:r>
              <a:rPr lang="en-US" sz="4000" dirty="0"/>
              <a:t>1619: First enslaved people arrive in what is now the United States</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119302" y="1905000"/>
            <a:ext cx="3690698" cy="4114800"/>
          </a:xfrm>
        </p:spPr>
        <p:txBody>
          <a:bodyPr>
            <a:normAutofit/>
          </a:bodyPr>
          <a:lstStyle/>
          <a:p>
            <a:pPr marL="0" indent="0">
              <a:buNone/>
            </a:pPr>
            <a:r>
              <a:rPr lang="en-US" sz="2400" b="1" dirty="0"/>
              <a:t>August 1619</a:t>
            </a:r>
            <a:r>
              <a:rPr lang="en-US" sz="2400" dirty="0"/>
              <a:t>, Jamestown colonists </a:t>
            </a:r>
            <a:r>
              <a:rPr lang="en-US" sz="2400" dirty="0">
                <a:solidFill>
                  <a:srgbClr val="FAAF40"/>
                </a:solidFill>
              </a:rPr>
              <a:t>bought 20 to 30 enslaved Africans </a:t>
            </a:r>
            <a:r>
              <a:rPr lang="en-US" sz="2400" dirty="0"/>
              <a:t>from English pirates. </a:t>
            </a:r>
          </a:p>
          <a:p>
            <a:pPr marL="0" indent="0">
              <a:buNone/>
            </a:pPr>
            <a:r>
              <a:rPr lang="en-US" sz="2400" dirty="0"/>
              <a:t>Those men and women who came ashore on that August day were the </a:t>
            </a:r>
            <a:r>
              <a:rPr lang="en-US" sz="2400" dirty="0">
                <a:solidFill>
                  <a:srgbClr val="FAAF40"/>
                </a:solidFill>
              </a:rPr>
              <a:t>beginning of American slavery</a:t>
            </a:r>
            <a:r>
              <a:rPr lang="en-US" sz="2400" dirty="0"/>
              <a:t>.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11</a:t>
            </a:fld>
            <a:endParaRPr lang="en-US" dirty="0"/>
          </a:p>
        </p:txBody>
      </p:sp>
      <p:sp>
        <p:nvSpPr>
          <p:cNvPr id="5" name="Footer Placeholder 4">
            <a:extLst>
              <a:ext uri="{FF2B5EF4-FFF2-40B4-BE49-F238E27FC236}">
                <a16:creationId xmlns:a16="http://schemas.microsoft.com/office/drawing/2014/main" id="{F9569952-A553-410C-B110-3ED29BD31854}"/>
              </a:ext>
            </a:extLst>
          </p:cNvPr>
          <p:cNvSpPr>
            <a:spLocks noGrp="1"/>
          </p:cNvSpPr>
          <p:nvPr>
            <p:ph type="ftr" sz="quarter" idx="11"/>
          </p:nvPr>
        </p:nvSpPr>
        <p:spPr>
          <a:xfrm>
            <a:off x="2286000" y="6126164"/>
            <a:ext cx="5548313" cy="503237"/>
          </a:xfrm>
        </p:spPr>
        <p:txBody>
          <a:bodyPr/>
          <a:lstStyle/>
          <a:p>
            <a:pPr>
              <a:defRPr/>
            </a:pPr>
            <a:r>
              <a:rPr lang="en-US" sz="1000" dirty="0"/>
              <a:t>Source: https://datavizblog.com/2013/03/09/dataviz-history-the-slave-ship-chart-that-kindled-the-abolitionist-movement-1788/ Image: Library of Congress / Science Photo Library. First published in Eye no. 82 vol. 20.</a:t>
            </a:r>
          </a:p>
        </p:txBody>
      </p:sp>
      <p:sp>
        <p:nvSpPr>
          <p:cNvPr id="7" name="Footer Placeholder 4">
            <a:extLst>
              <a:ext uri="{FF2B5EF4-FFF2-40B4-BE49-F238E27FC236}">
                <a16:creationId xmlns:a16="http://schemas.microsoft.com/office/drawing/2014/main" id="{BE5EA7D2-1686-413B-BDDD-FEC52B858997}"/>
              </a:ext>
            </a:extLst>
          </p:cNvPr>
          <p:cNvSpPr txBox="1">
            <a:spLocks/>
          </p:cNvSpPr>
          <p:nvPr/>
        </p:nvSpPr>
        <p:spPr>
          <a:xfrm>
            <a:off x="4981418" y="5503532"/>
            <a:ext cx="4043280" cy="256847"/>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https://datavizblog.com/2013/03/09/dataviz-history-the-slave-ship-chart-that-kindled-the-abolitionist-movement-1788/ Image: Library of Congress / Science Photo Library. First published in Eye no. 82 vol. 20.</a:t>
            </a:r>
          </a:p>
        </p:txBody>
      </p:sp>
      <p:pic>
        <p:nvPicPr>
          <p:cNvPr id="8" name="Picture 7" descr="A picture containing black, bench, sitting, wooden&#10;&#10;Description automatically generated">
            <a:extLst>
              <a:ext uri="{FF2B5EF4-FFF2-40B4-BE49-F238E27FC236}">
                <a16:creationId xmlns:a16="http://schemas.microsoft.com/office/drawing/2014/main" id="{2FD1BD48-62BA-4747-9366-B05864ABF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880401"/>
            <a:ext cx="5334000" cy="3514458"/>
          </a:xfrm>
          <a:prstGeom prst="rect">
            <a:avLst/>
          </a:prstGeom>
        </p:spPr>
      </p:pic>
    </p:spTree>
    <p:extLst>
      <p:ext uri="{BB962C8B-B14F-4D97-AF65-F5344CB8AC3E}">
        <p14:creationId xmlns:p14="http://schemas.microsoft.com/office/powerpoint/2010/main" val="166628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8"/>
            <a:ext cx="8229600" cy="971550"/>
          </a:xfrm>
        </p:spPr>
        <p:txBody>
          <a:bodyPr wrap="square" anchor="ctr">
            <a:normAutofit/>
          </a:bodyPr>
          <a:lstStyle/>
          <a:p>
            <a:r>
              <a:rPr lang="en-US" sz="4200"/>
              <a:t>1620: Mayflower lands at Cape Cod</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sz="half" idx="1"/>
          </p:nvPr>
        </p:nvSpPr>
        <p:spPr>
          <a:xfrm>
            <a:off x="457200" y="1600202"/>
            <a:ext cx="4038600" cy="4500347"/>
          </a:xfrm>
        </p:spPr>
        <p:txBody>
          <a:bodyPr wrap="square" anchor="t">
            <a:normAutofit/>
          </a:bodyPr>
          <a:lstStyle/>
          <a:p>
            <a:pPr marL="0" indent="0">
              <a:buNone/>
            </a:pPr>
            <a:r>
              <a:rPr lang="en-US" dirty="0">
                <a:solidFill>
                  <a:srgbClr val="FAAF40"/>
                </a:solidFill>
              </a:rPr>
              <a:t>Puritans arrive </a:t>
            </a:r>
            <a:r>
              <a:rPr lang="en-US" dirty="0"/>
              <a:t>to establish the Plymouth colony</a:t>
            </a:r>
          </a:p>
        </p:txBody>
      </p:sp>
      <p:pic>
        <p:nvPicPr>
          <p:cNvPr id="7" name="Picture 6" descr="A small boat in a body of water&#10;&#10;Description automatically generated">
            <a:extLst>
              <a:ext uri="{FF2B5EF4-FFF2-40B4-BE49-F238E27FC236}">
                <a16:creationId xmlns:a16="http://schemas.microsoft.com/office/drawing/2014/main" id="{BFE31C74-FEFF-43D5-AECE-5F8A959CE5FF}"/>
              </a:ext>
            </a:extLst>
          </p:cNvPr>
          <p:cNvPicPr>
            <a:picLocks noChangeAspect="1"/>
          </p:cNvPicPr>
          <p:nvPr/>
        </p:nvPicPr>
        <p:blipFill rotWithShape="1">
          <a:blip r:embed="rId2">
            <a:extLst>
              <a:ext uri="{28A0092B-C50C-407E-A947-70E740481C1C}">
                <a14:useLocalDpi xmlns:a14="http://schemas.microsoft.com/office/drawing/2010/main" val="0"/>
              </a:ext>
            </a:extLst>
          </a:blip>
          <a:srcRect l="27296" r="13028" b="2"/>
          <a:stretch/>
        </p:blipFill>
        <p:spPr>
          <a:xfrm>
            <a:off x="4648200" y="1600202"/>
            <a:ext cx="4038600" cy="4500347"/>
          </a:xfrm>
          <a:prstGeom prst="rect">
            <a:avLst/>
          </a:prstGeom>
          <a:noFill/>
        </p:spPr>
      </p:pic>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a:xfrm>
            <a:off x="7970838" y="6286500"/>
            <a:ext cx="730250" cy="365125"/>
          </a:xfrm>
        </p:spPr>
        <p:txBody>
          <a:bodyPr anchor="ctr">
            <a:normAutofit/>
          </a:bodyPr>
          <a:lstStyle/>
          <a:p>
            <a:pPr>
              <a:spcAft>
                <a:spcPts val="600"/>
              </a:spcAft>
              <a:defRPr/>
            </a:pPr>
            <a:fld id="{D15A0EE8-9CEE-416A-A405-B34BD645285B}" type="slidenum">
              <a:rPr lang="en-US" smtClean="0"/>
              <a:pPr>
                <a:spcAft>
                  <a:spcPts val="600"/>
                </a:spcAft>
                <a:defRPr/>
              </a:pPr>
              <a:t>12</a:t>
            </a:fld>
            <a:endParaRPr lang="en-US"/>
          </a:p>
        </p:txBody>
      </p:sp>
      <p:sp>
        <p:nvSpPr>
          <p:cNvPr id="5" name="Footer Placeholder 4">
            <a:extLst>
              <a:ext uri="{FF2B5EF4-FFF2-40B4-BE49-F238E27FC236}">
                <a16:creationId xmlns:a16="http://schemas.microsoft.com/office/drawing/2014/main" id="{2B818E77-384C-45EC-AD04-3F1D5E5CED53}"/>
              </a:ext>
            </a:extLst>
          </p:cNvPr>
          <p:cNvSpPr>
            <a:spLocks noGrp="1"/>
          </p:cNvSpPr>
          <p:nvPr>
            <p:ph type="ftr" sz="quarter" idx="11"/>
          </p:nvPr>
        </p:nvSpPr>
        <p:spPr>
          <a:xfrm>
            <a:off x="2438400" y="6286500"/>
            <a:ext cx="5395913" cy="365125"/>
          </a:xfrm>
        </p:spPr>
        <p:txBody>
          <a:bodyPr anchor="ctr">
            <a:normAutofit/>
          </a:bodyPr>
          <a:lstStyle/>
          <a:p>
            <a:pPr>
              <a:spcAft>
                <a:spcPts val="600"/>
              </a:spcAft>
              <a:defRPr/>
            </a:pPr>
            <a:r>
              <a:rPr lang="en-US" dirty="0"/>
              <a:t>Source: Cape Cod Museum Trail</a:t>
            </a:r>
          </a:p>
        </p:txBody>
      </p:sp>
    </p:spTree>
    <p:extLst>
      <p:ext uri="{BB962C8B-B14F-4D97-AF65-F5344CB8AC3E}">
        <p14:creationId xmlns:p14="http://schemas.microsoft.com/office/powerpoint/2010/main" val="191131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9FC5-5E8B-4DAC-A5F0-23BA504BED74}"/>
              </a:ext>
            </a:extLst>
          </p:cNvPr>
          <p:cNvSpPr>
            <a:spLocks noGrp="1"/>
          </p:cNvSpPr>
          <p:nvPr>
            <p:ph type="title"/>
          </p:nvPr>
        </p:nvSpPr>
        <p:spPr>
          <a:xfrm>
            <a:off x="471488" y="274638"/>
            <a:ext cx="8229600" cy="971550"/>
          </a:xfrm>
        </p:spPr>
        <p:txBody>
          <a:bodyPr wrap="square" anchor="ctr">
            <a:normAutofit/>
          </a:bodyPr>
          <a:lstStyle/>
          <a:p>
            <a:r>
              <a:rPr lang="en-US" dirty="0"/>
              <a:t>1670s: Settler Militia Scalp-hunts</a:t>
            </a:r>
          </a:p>
        </p:txBody>
      </p:sp>
      <p:sp>
        <p:nvSpPr>
          <p:cNvPr id="3" name="Content Placeholder 2">
            <a:extLst>
              <a:ext uri="{FF2B5EF4-FFF2-40B4-BE49-F238E27FC236}">
                <a16:creationId xmlns:a16="http://schemas.microsoft.com/office/drawing/2014/main" id="{90A0FA5C-1A82-40F4-9D00-D97FB207FE3F}"/>
              </a:ext>
            </a:extLst>
          </p:cNvPr>
          <p:cNvSpPr>
            <a:spLocks noGrp="1"/>
          </p:cNvSpPr>
          <p:nvPr>
            <p:ph sz="half" idx="1"/>
          </p:nvPr>
        </p:nvSpPr>
        <p:spPr>
          <a:xfrm>
            <a:off x="457200" y="1600202"/>
            <a:ext cx="6019800" cy="4500347"/>
          </a:xfrm>
        </p:spPr>
        <p:txBody>
          <a:bodyPr wrap="square" anchor="t">
            <a:normAutofit fontScale="92500"/>
          </a:bodyPr>
          <a:lstStyle/>
          <a:p>
            <a:pPr marL="0" indent="0">
              <a:lnSpc>
                <a:spcPct val="90000"/>
              </a:lnSpc>
              <a:buNone/>
            </a:pPr>
            <a:r>
              <a:rPr lang="en-US" dirty="0"/>
              <a:t>Where did the term ‘</a:t>
            </a:r>
            <a:r>
              <a:rPr lang="en-US" dirty="0">
                <a:solidFill>
                  <a:srgbClr val="FAAF40"/>
                </a:solidFill>
              </a:rPr>
              <a:t>Redskins</a:t>
            </a:r>
            <a:r>
              <a:rPr lang="en-US" dirty="0"/>
              <a:t>’ come from?</a:t>
            </a:r>
          </a:p>
          <a:p>
            <a:pPr marL="0" indent="0">
              <a:lnSpc>
                <a:spcPct val="90000"/>
              </a:lnSpc>
              <a:buNone/>
            </a:pPr>
            <a:r>
              <a:rPr lang="en-US" sz="2000" dirty="0"/>
              <a:t>“During the Pequot War, Connecticut and Massachusetts colonial officials had </a:t>
            </a:r>
            <a:r>
              <a:rPr lang="en-US" sz="2000" dirty="0">
                <a:solidFill>
                  <a:srgbClr val="FAAF40"/>
                </a:solidFill>
              </a:rPr>
              <a:t>offered bounties for the heads of murdered Indigenous people </a:t>
            </a:r>
            <a:r>
              <a:rPr lang="en-US" sz="2000" dirty="0"/>
              <a:t>and later for only their scalps, which were more portable in large numbers. </a:t>
            </a:r>
          </a:p>
          <a:p>
            <a:pPr marL="0" indent="0">
              <a:lnSpc>
                <a:spcPct val="90000"/>
              </a:lnSpc>
              <a:buNone/>
            </a:pPr>
            <a:r>
              <a:rPr lang="en-US" sz="2000" dirty="0"/>
              <a:t>… Although the colonial government in time raised the bounty for adult male scalps, lowered that for adult female scalps, and eliminated that for Indigenous children under ten, the age and gender of victims were not easily distinguished… Bounties for Indigenous scalps were honored even in absence of war. </a:t>
            </a:r>
          </a:p>
          <a:p>
            <a:pPr marL="0" indent="0">
              <a:lnSpc>
                <a:spcPct val="90000"/>
              </a:lnSpc>
              <a:buNone/>
            </a:pPr>
            <a:r>
              <a:rPr lang="en-US" sz="2000" dirty="0">
                <a:solidFill>
                  <a:srgbClr val="FAAF40"/>
                </a:solidFill>
              </a:rPr>
              <a:t>Scalps and Indigenous children became a means of exchange, currency</a:t>
            </a:r>
            <a:r>
              <a:rPr lang="en-US" sz="2000" dirty="0"/>
              <a:t>… The settlers gave a name to the mutilated and bloody corpses they left in the wake of scalp-hunts: </a:t>
            </a:r>
            <a:r>
              <a:rPr lang="en-US" sz="2000" dirty="0">
                <a:solidFill>
                  <a:srgbClr val="FAAF40"/>
                </a:solidFill>
              </a:rPr>
              <a:t>redskins</a:t>
            </a:r>
            <a:r>
              <a:rPr lang="en-US" sz="2000" dirty="0"/>
              <a:t>.”</a:t>
            </a:r>
          </a:p>
        </p:txBody>
      </p:sp>
      <p:pic>
        <p:nvPicPr>
          <p:cNvPr id="6" name="Picture 5">
            <a:extLst>
              <a:ext uri="{FF2B5EF4-FFF2-40B4-BE49-F238E27FC236}">
                <a16:creationId xmlns:a16="http://schemas.microsoft.com/office/drawing/2014/main" id="{F47B0C23-2901-479E-B2C1-40552E3B80CF}"/>
              </a:ext>
            </a:extLst>
          </p:cNvPr>
          <p:cNvPicPr>
            <a:picLocks noChangeAspect="1"/>
          </p:cNvPicPr>
          <p:nvPr/>
        </p:nvPicPr>
        <p:blipFill>
          <a:blip r:embed="rId2"/>
          <a:stretch>
            <a:fillRect/>
          </a:stretch>
        </p:blipFill>
        <p:spPr>
          <a:xfrm>
            <a:off x="6403074" y="1831075"/>
            <a:ext cx="2283725" cy="2283725"/>
          </a:xfrm>
          <a:prstGeom prst="rect">
            <a:avLst/>
          </a:prstGeom>
          <a:noFill/>
        </p:spPr>
      </p:pic>
      <p:sp>
        <p:nvSpPr>
          <p:cNvPr id="4" name="Slide Number Placeholder 3">
            <a:extLst>
              <a:ext uri="{FF2B5EF4-FFF2-40B4-BE49-F238E27FC236}">
                <a16:creationId xmlns:a16="http://schemas.microsoft.com/office/drawing/2014/main" id="{C780DACF-B823-471B-AA9C-49294111B41C}"/>
              </a:ext>
            </a:extLst>
          </p:cNvPr>
          <p:cNvSpPr>
            <a:spLocks noGrp="1"/>
          </p:cNvSpPr>
          <p:nvPr>
            <p:ph type="sldNum" sz="quarter" idx="10"/>
          </p:nvPr>
        </p:nvSpPr>
        <p:spPr>
          <a:xfrm>
            <a:off x="7970838" y="6286500"/>
            <a:ext cx="730250" cy="365125"/>
          </a:xfrm>
        </p:spPr>
        <p:txBody>
          <a:bodyPr anchor="ctr">
            <a:normAutofit/>
          </a:bodyPr>
          <a:lstStyle/>
          <a:p>
            <a:pPr>
              <a:spcAft>
                <a:spcPts val="600"/>
              </a:spcAft>
              <a:defRPr/>
            </a:pPr>
            <a:fld id="{D15A0EE8-9CEE-416A-A405-B34BD645285B}" type="slidenum">
              <a:rPr lang="en-US" smtClean="0"/>
              <a:pPr>
                <a:spcAft>
                  <a:spcPts val="600"/>
                </a:spcAft>
                <a:defRPr/>
              </a:pPr>
              <a:t>13</a:t>
            </a:fld>
            <a:endParaRPr lang="en-US"/>
          </a:p>
        </p:txBody>
      </p:sp>
      <p:sp>
        <p:nvSpPr>
          <p:cNvPr id="5" name="Footer Placeholder 4">
            <a:extLst>
              <a:ext uri="{FF2B5EF4-FFF2-40B4-BE49-F238E27FC236}">
                <a16:creationId xmlns:a16="http://schemas.microsoft.com/office/drawing/2014/main" id="{9CE2D760-C5F3-4077-87C5-18B747CD103D}"/>
              </a:ext>
            </a:extLst>
          </p:cNvPr>
          <p:cNvSpPr>
            <a:spLocks noGrp="1"/>
          </p:cNvSpPr>
          <p:nvPr>
            <p:ph type="ftr" sz="quarter" idx="11"/>
          </p:nvPr>
        </p:nvSpPr>
        <p:spPr>
          <a:xfrm>
            <a:off x="2438400" y="6286500"/>
            <a:ext cx="5395913" cy="365125"/>
          </a:xfrm>
        </p:spPr>
        <p:txBody>
          <a:bodyPr anchor="ctr">
            <a:normAutofit/>
          </a:bodyPr>
          <a:lstStyle/>
          <a:p>
            <a:pPr>
              <a:spcAft>
                <a:spcPts val="600"/>
              </a:spcAft>
              <a:defRPr/>
            </a:pPr>
            <a:r>
              <a:rPr lang="en-US" dirty="0"/>
              <a:t>Source: An Indigenous History of the United States, </a:t>
            </a:r>
            <a:r>
              <a:rPr lang="en-US" i="1" dirty="0"/>
              <a:t>p. 64-65</a:t>
            </a:r>
            <a:endParaRPr lang="en-US" dirty="0"/>
          </a:p>
        </p:txBody>
      </p:sp>
    </p:spTree>
    <p:extLst>
      <p:ext uri="{BB962C8B-B14F-4D97-AF65-F5344CB8AC3E}">
        <p14:creationId xmlns:p14="http://schemas.microsoft.com/office/powerpoint/2010/main" val="131707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3B35-F460-47A8-AC99-6DFA0B56D66F}"/>
              </a:ext>
            </a:extLst>
          </p:cNvPr>
          <p:cNvSpPr>
            <a:spLocks noGrp="1"/>
          </p:cNvSpPr>
          <p:nvPr>
            <p:ph type="title"/>
          </p:nvPr>
        </p:nvSpPr>
        <p:spPr>
          <a:xfrm>
            <a:off x="304800" y="274638"/>
            <a:ext cx="8763000" cy="971550"/>
          </a:xfrm>
        </p:spPr>
        <p:txBody>
          <a:bodyPr>
            <a:normAutofit fontScale="90000"/>
          </a:bodyPr>
          <a:lstStyle/>
          <a:p>
            <a:r>
              <a:rPr lang="en-US" dirty="0"/>
              <a:t>1705 Virginia Assembly Defines Slavery</a:t>
            </a:r>
          </a:p>
        </p:txBody>
      </p:sp>
      <p:sp>
        <p:nvSpPr>
          <p:cNvPr id="3" name="Content Placeholder 2">
            <a:extLst>
              <a:ext uri="{FF2B5EF4-FFF2-40B4-BE49-F238E27FC236}">
                <a16:creationId xmlns:a16="http://schemas.microsoft.com/office/drawing/2014/main" id="{24C4BF62-1FC3-4801-B0F4-9B38B6C32917}"/>
              </a:ext>
            </a:extLst>
          </p:cNvPr>
          <p:cNvSpPr>
            <a:spLocks noGrp="1"/>
          </p:cNvSpPr>
          <p:nvPr>
            <p:ph idx="1"/>
          </p:nvPr>
        </p:nvSpPr>
        <p:spPr>
          <a:xfrm>
            <a:off x="471488" y="1428750"/>
            <a:ext cx="4329112" cy="4777581"/>
          </a:xfrm>
        </p:spPr>
        <p:txBody>
          <a:bodyPr/>
          <a:lstStyle/>
          <a:p>
            <a:pPr marL="0" indent="0">
              <a:buNone/>
            </a:pPr>
            <a:r>
              <a:rPr lang="en-US" sz="2000" dirty="0"/>
              <a:t>The Virginia General Assembly defined some terms of slavery in 1705:</a:t>
            </a:r>
          </a:p>
          <a:p>
            <a:pPr marL="0" indent="0">
              <a:buNone/>
            </a:pPr>
            <a:r>
              <a:rPr lang="en-US" sz="2000" dirty="0"/>
              <a:t>“All servants imported and brought into the Country ... who were not Christians in their native Country ... </a:t>
            </a:r>
            <a:r>
              <a:rPr lang="en-US" sz="2000" dirty="0">
                <a:solidFill>
                  <a:srgbClr val="FAAF40"/>
                </a:solidFill>
              </a:rPr>
              <a:t>shall be accounted and be slaves</a:t>
            </a:r>
            <a:r>
              <a:rPr lang="en-US" sz="2000" dirty="0"/>
              <a:t>. All Negro, mulatto and Indian slaves within this dominion ... </a:t>
            </a:r>
            <a:r>
              <a:rPr lang="en-US" sz="2000" dirty="0">
                <a:solidFill>
                  <a:srgbClr val="FAAF40"/>
                </a:solidFill>
              </a:rPr>
              <a:t>shall be held to be real estate</a:t>
            </a:r>
            <a:r>
              <a:rPr lang="en-US" sz="2000" dirty="0"/>
              <a:t>. If any slave resists his master ... correcting such slave, </a:t>
            </a:r>
            <a:r>
              <a:rPr lang="en-US" sz="2000" dirty="0">
                <a:solidFill>
                  <a:srgbClr val="FAAF40"/>
                </a:solidFill>
              </a:rPr>
              <a:t>and shall happen to be killed</a:t>
            </a:r>
            <a:r>
              <a:rPr lang="en-US" sz="2000" dirty="0"/>
              <a:t> in such correction ... </a:t>
            </a:r>
            <a:r>
              <a:rPr lang="en-US" sz="2000" dirty="0">
                <a:solidFill>
                  <a:srgbClr val="FAAF40"/>
                </a:solidFill>
              </a:rPr>
              <a:t>the master shall be free of all punishment </a:t>
            </a:r>
            <a:r>
              <a:rPr lang="en-US" sz="2000" dirty="0"/>
              <a:t>... </a:t>
            </a:r>
            <a:r>
              <a:rPr lang="en-US" sz="2000" dirty="0">
                <a:solidFill>
                  <a:srgbClr val="FAAF40"/>
                </a:solidFill>
              </a:rPr>
              <a:t>as if such</a:t>
            </a:r>
            <a:r>
              <a:rPr lang="en-US" dirty="0">
                <a:solidFill>
                  <a:srgbClr val="FAAF40"/>
                </a:solidFill>
              </a:rPr>
              <a:t> </a:t>
            </a:r>
            <a:r>
              <a:rPr lang="en-US" sz="2000" dirty="0">
                <a:solidFill>
                  <a:srgbClr val="FAAF40"/>
                </a:solidFill>
              </a:rPr>
              <a:t>accident never happened</a:t>
            </a:r>
            <a:r>
              <a:rPr lang="en-US" sz="2000" dirty="0"/>
              <a:t>.”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14</a:t>
            </a:fld>
            <a:endParaRPr lang="en-US" dirty="0"/>
          </a:p>
        </p:txBody>
      </p:sp>
      <p:pic>
        <p:nvPicPr>
          <p:cNvPr id="9" name="Picture 8" descr="A group of people posing for a photo&#10;&#10;Description automatically generated">
            <a:extLst>
              <a:ext uri="{FF2B5EF4-FFF2-40B4-BE49-F238E27FC236}">
                <a16:creationId xmlns:a16="http://schemas.microsoft.com/office/drawing/2014/main" id="{C1F42DC4-59AA-49BC-B049-B32EB5633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324" y="1600200"/>
            <a:ext cx="4329112" cy="2346016"/>
          </a:xfrm>
          <a:prstGeom prst="rect">
            <a:avLst/>
          </a:prstGeom>
        </p:spPr>
      </p:pic>
    </p:spTree>
    <p:extLst>
      <p:ext uri="{BB962C8B-B14F-4D97-AF65-F5344CB8AC3E}">
        <p14:creationId xmlns:p14="http://schemas.microsoft.com/office/powerpoint/2010/main" val="429343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8A25-FD71-426A-A4AF-4C63AE5B6591}"/>
              </a:ext>
            </a:extLst>
          </p:cNvPr>
          <p:cNvSpPr>
            <a:spLocks noGrp="1"/>
          </p:cNvSpPr>
          <p:nvPr>
            <p:ph type="title"/>
          </p:nvPr>
        </p:nvSpPr>
        <p:spPr/>
        <p:txBody>
          <a:bodyPr/>
          <a:lstStyle/>
          <a:p>
            <a:r>
              <a:rPr lang="en-US" dirty="0"/>
              <a:t>1754: Petition Against Alcohol</a:t>
            </a:r>
          </a:p>
        </p:txBody>
      </p:sp>
      <p:sp>
        <p:nvSpPr>
          <p:cNvPr id="3" name="Content Placeholder 2">
            <a:extLst>
              <a:ext uri="{FF2B5EF4-FFF2-40B4-BE49-F238E27FC236}">
                <a16:creationId xmlns:a16="http://schemas.microsoft.com/office/drawing/2014/main" id="{00CE57E2-7A82-4135-B269-E7F5832FC770}"/>
              </a:ext>
            </a:extLst>
          </p:cNvPr>
          <p:cNvSpPr>
            <a:spLocks noGrp="1"/>
          </p:cNvSpPr>
          <p:nvPr>
            <p:ph idx="1"/>
          </p:nvPr>
        </p:nvSpPr>
        <p:spPr/>
        <p:txBody>
          <a:bodyPr/>
          <a:lstStyle/>
          <a:p>
            <a:pPr marL="0" indent="0">
              <a:buNone/>
            </a:pPr>
            <a:r>
              <a:rPr lang="en-US" dirty="0"/>
              <a:t>A Catawba leader known as King </a:t>
            </a:r>
            <a:r>
              <a:rPr lang="en-US" dirty="0" err="1"/>
              <a:t>Hagler</a:t>
            </a:r>
            <a:r>
              <a:rPr lang="en-US" dirty="0"/>
              <a:t> by English colonists petitioned the North Carolina authorities: </a:t>
            </a:r>
          </a:p>
          <a:p>
            <a:pPr marL="0" indent="0">
              <a:buNone/>
            </a:pPr>
            <a:r>
              <a:rPr lang="en-US" sz="2400" i="1" dirty="0"/>
              <a:t>Brothers, here is one thing you yourselves are to blame very much in; that is you rot your grain in tubs, out of which you take and make strong spirits. You sell it to our young men and give it [to]them, many times; they get very drunk with it [and] this is the very cause that they oftentimes commit those crimes that is offensive to you and us and all through the effect of that drink…”</a:t>
            </a:r>
            <a:endParaRPr lang="en-US" dirty="0"/>
          </a:p>
        </p:txBody>
      </p:sp>
      <p:sp>
        <p:nvSpPr>
          <p:cNvPr id="4" name="Slide Number Placeholder 3">
            <a:extLst>
              <a:ext uri="{FF2B5EF4-FFF2-40B4-BE49-F238E27FC236}">
                <a16:creationId xmlns:a16="http://schemas.microsoft.com/office/drawing/2014/main" id="{613CF61B-669F-41E5-A65E-E2813581FB63}"/>
              </a:ext>
            </a:extLst>
          </p:cNvPr>
          <p:cNvSpPr>
            <a:spLocks noGrp="1"/>
          </p:cNvSpPr>
          <p:nvPr>
            <p:ph type="sldNum" sz="quarter" idx="10"/>
          </p:nvPr>
        </p:nvSpPr>
        <p:spPr/>
        <p:txBody>
          <a:bodyPr/>
          <a:lstStyle/>
          <a:p>
            <a:pPr>
              <a:defRPr/>
            </a:pPr>
            <a:fld id="{D15A0EE8-9CEE-416A-A405-B34BD645285B}" type="slidenum">
              <a:rPr lang="en-US" smtClean="0"/>
              <a:pPr>
                <a:defRPr/>
              </a:pPr>
              <a:t>15</a:t>
            </a:fld>
            <a:endParaRPr lang="en-US" dirty="0"/>
          </a:p>
        </p:txBody>
      </p:sp>
      <p:sp>
        <p:nvSpPr>
          <p:cNvPr id="5" name="Footer Placeholder 4">
            <a:extLst>
              <a:ext uri="{FF2B5EF4-FFF2-40B4-BE49-F238E27FC236}">
                <a16:creationId xmlns:a16="http://schemas.microsoft.com/office/drawing/2014/main" id="{F48CBF90-9808-4B25-8A0C-A673EB871172}"/>
              </a:ext>
            </a:extLst>
          </p:cNvPr>
          <p:cNvSpPr>
            <a:spLocks noGrp="1"/>
          </p:cNvSpPr>
          <p:nvPr>
            <p:ph type="ftr" sz="quarter" idx="11"/>
          </p:nvPr>
        </p:nvSpPr>
        <p:spPr/>
        <p:txBody>
          <a:bodyPr/>
          <a:lstStyle/>
          <a:p>
            <a:pPr>
              <a:defRPr/>
            </a:pPr>
            <a:r>
              <a:rPr lang="en-US" dirty="0"/>
              <a:t>Source: An Indigenous History of the United States, </a:t>
            </a:r>
            <a:r>
              <a:rPr lang="en-US" i="1" dirty="0"/>
              <a:t>p. 70</a:t>
            </a:r>
          </a:p>
        </p:txBody>
      </p:sp>
    </p:spTree>
    <p:extLst>
      <p:ext uri="{BB962C8B-B14F-4D97-AF65-F5344CB8AC3E}">
        <p14:creationId xmlns:p14="http://schemas.microsoft.com/office/powerpoint/2010/main" val="215559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68C-1D68-40CA-849E-3FA004053141}"/>
              </a:ext>
            </a:extLst>
          </p:cNvPr>
          <p:cNvSpPr>
            <a:spLocks noGrp="1"/>
          </p:cNvSpPr>
          <p:nvPr>
            <p:ph type="title"/>
          </p:nvPr>
        </p:nvSpPr>
        <p:spPr>
          <a:xfrm>
            <a:off x="471488" y="274638"/>
            <a:ext cx="8520112" cy="971550"/>
          </a:xfrm>
        </p:spPr>
        <p:txBody>
          <a:bodyPr>
            <a:normAutofit fontScale="90000"/>
          </a:bodyPr>
          <a:lstStyle/>
          <a:p>
            <a:r>
              <a:rPr lang="en-US" dirty="0"/>
              <a:t>1760: Settlers Target Non-combatants</a:t>
            </a:r>
          </a:p>
        </p:txBody>
      </p:sp>
      <p:sp>
        <p:nvSpPr>
          <p:cNvPr id="3" name="Content Placeholder 2">
            <a:extLst>
              <a:ext uri="{FF2B5EF4-FFF2-40B4-BE49-F238E27FC236}">
                <a16:creationId xmlns:a16="http://schemas.microsoft.com/office/drawing/2014/main" id="{23BA7E85-5EC0-4D5E-8740-3413AD88B77E}"/>
              </a:ext>
            </a:extLst>
          </p:cNvPr>
          <p:cNvSpPr>
            <a:spLocks noGrp="1"/>
          </p:cNvSpPr>
          <p:nvPr>
            <p:ph idx="1"/>
          </p:nvPr>
        </p:nvSpPr>
        <p:spPr/>
        <p:txBody>
          <a:bodyPr/>
          <a:lstStyle/>
          <a:p>
            <a:pPr marL="0" indent="0">
              <a:buNone/>
            </a:pPr>
            <a:r>
              <a:rPr lang="en-US" dirty="0"/>
              <a:t>“In Case a War must be proclaimed, the three Southern Provinces of Virginia and the Carolinas should exert their whole force, </a:t>
            </a:r>
            <a:r>
              <a:rPr lang="en-US" dirty="0">
                <a:solidFill>
                  <a:srgbClr val="FAAF40"/>
                </a:solidFill>
              </a:rPr>
              <a:t>enter into and destroy all the [Cherokee] Towns </a:t>
            </a:r>
            <a:r>
              <a:rPr lang="en-US" dirty="0"/>
              <a:t>of those at War with us, and make as many of them as we should </a:t>
            </a:r>
            <a:r>
              <a:rPr lang="en-US" dirty="0">
                <a:solidFill>
                  <a:srgbClr val="FAAF40"/>
                </a:solidFill>
              </a:rPr>
              <a:t>take their Wives and Children Slaves</a:t>
            </a:r>
            <a:r>
              <a:rPr lang="en-US" dirty="0"/>
              <a:t>, by sending them to the Islands [West Indies] if above 10 years old…” </a:t>
            </a:r>
          </a:p>
          <a:p>
            <a:pPr marL="0" indent="0">
              <a:buNone/>
            </a:pPr>
            <a:r>
              <a:rPr lang="en-US" dirty="0"/>
              <a:t>-- Governor of North Carolina</a:t>
            </a:r>
          </a:p>
        </p:txBody>
      </p:sp>
      <p:sp>
        <p:nvSpPr>
          <p:cNvPr id="4" name="Slide Number Placeholder 3">
            <a:extLst>
              <a:ext uri="{FF2B5EF4-FFF2-40B4-BE49-F238E27FC236}">
                <a16:creationId xmlns:a16="http://schemas.microsoft.com/office/drawing/2014/main" id="{F3BCF34F-52B8-48A8-BE6C-C56FC92F205B}"/>
              </a:ext>
            </a:extLst>
          </p:cNvPr>
          <p:cNvSpPr>
            <a:spLocks noGrp="1"/>
          </p:cNvSpPr>
          <p:nvPr>
            <p:ph type="sldNum" sz="quarter" idx="10"/>
          </p:nvPr>
        </p:nvSpPr>
        <p:spPr/>
        <p:txBody>
          <a:bodyPr/>
          <a:lstStyle/>
          <a:p>
            <a:pPr>
              <a:defRPr/>
            </a:pPr>
            <a:fld id="{D15A0EE8-9CEE-416A-A405-B34BD645285B}" type="slidenum">
              <a:rPr lang="en-US" smtClean="0"/>
              <a:pPr>
                <a:defRPr/>
              </a:pPr>
              <a:t>16</a:t>
            </a:fld>
            <a:endParaRPr lang="en-US" dirty="0"/>
          </a:p>
        </p:txBody>
      </p:sp>
      <p:sp>
        <p:nvSpPr>
          <p:cNvPr id="5" name="Footer Placeholder 4">
            <a:extLst>
              <a:ext uri="{FF2B5EF4-FFF2-40B4-BE49-F238E27FC236}">
                <a16:creationId xmlns:a16="http://schemas.microsoft.com/office/drawing/2014/main" id="{B336F721-2425-4397-8B95-1B421533C65B}"/>
              </a:ext>
            </a:extLst>
          </p:cNvPr>
          <p:cNvSpPr>
            <a:spLocks noGrp="1"/>
          </p:cNvSpPr>
          <p:nvPr>
            <p:ph type="ftr" sz="quarter" idx="11"/>
          </p:nvPr>
        </p:nvSpPr>
        <p:spPr/>
        <p:txBody>
          <a:bodyPr/>
          <a:lstStyle/>
          <a:p>
            <a:pPr>
              <a:defRPr/>
            </a:pPr>
            <a:r>
              <a:rPr lang="en-US" dirty="0"/>
              <a:t>Source: An Indigenous History of the United States, </a:t>
            </a:r>
            <a:r>
              <a:rPr lang="en-US" i="1" dirty="0"/>
              <a:t>p. 64-65</a:t>
            </a:r>
            <a:endParaRPr lang="en-US" dirty="0"/>
          </a:p>
        </p:txBody>
      </p:sp>
    </p:spTree>
    <p:extLst>
      <p:ext uri="{BB962C8B-B14F-4D97-AF65-F5344CB8AC3E}">
        <p14:creationId xmlns:p14="http://schemas.microsoft.com/office/powerpoint/2010/main" val="113191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06375"/>
            <a:ext cx="8229600" cy="1127126"/>
          </a:xfrm>
        </p:spPr>
        <p:txBody>
          <a:bodyPr>
            <a:noAutofit/>
          </a:bodyPr>
          <a:lstStyle/>
          <a:p>
            <a:r>
              <a:rPr lang="en-US" sz="4000" dirty="0"/>
              <a:t>1763: Royal Proclamation forbade all settlement west of the Appalachians</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524000"/>
            <a:ext cx="3871912" cy="4572000"/>
          </a:xfrm>
        </p:spPr>
        <p:txBody>
          <a:bodyPr>
            <a:noAutofit/>
          </a:bodyPr>
          <a:lstStyle/>
          <a:p>
            <a:pPr marL="0" indent="0">
              <a:buNone/>
            </a:pPr>
            <a:r>
              <a:rPr lang="en-US" sz="2100" dirty="0"/>
              <a:t>The </a:t>
            </a:r>
            <a:r>
              <a:rPr lang="en-US" sz="2100" dirty="0">
                <a:solidFill>
                  <a:srgbClr val="FAAF40"/>
                </a:solidFill>
              </a:rPr>
              <a:t>Royal Proclamation of 1763 </a:t>
            </a:r>
            <a:r>
              <a:rPr lang="en-US" sz="2100" dirty="0"/>
              <a:t>was issued by King George III on October 7, 1763, following Great Britain's acquisition of French territory in North America after the end of the Seven Years' War. It </a:t>
            </a:r>
            <a:r>
              <a:rPr lang="en-US" sz="2100" dirty="0">
                <a:solidFill>
                  <a:srgbClr val="FAAF40"/>
                </a:solidFill>
              </a:rPr>
              <a:t>forbade all settlement west of the Appalachian Mountains</a:t>
            </a:r>
            <a:r>
              <a:rPr lang="en-US" sz="2100" dirty="0"/>
              <a:t>, which was delineated as an Indian Reserve. British desire was to avoid an expensive Anglo-Indian war </a:t>
            </a:r>
            <a:r>
              <a:rPr lang="en-US" sz="2100" dirty="0">
                <a:solidFill>
                  <a:srgbClr val="FAAF40"/>
                </a:solidFill>
              </a:rPr>
              <a:t>to protect settlers from attacks by tribes</a:t>
            </a:r>
            <a:r>
              <a:rPr lang="en-US" sz="2100" dirty="0"/>
              <a:t>.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17</a:t>
            </a:fld>
            <a:endParaRPr lang="en-US" dirty="0"/>
          </a:p>
        </p:txBody>
      </p:sp>
      <p:sp>
        <p:nvSpPr>
          <p:cNvPr id="5" name="Footer Placeholder 4">
            <a:extLst>
              <a:ext uri="{FF2B5EF4-FFF2-40B4-BE49-F238E27FC236}">
                <a16:creationId xmlns:a16="http://schemas.microsoft.com/office/drawing/2014/main" id="{76D1ED5C-CB1B-470A-B7A4-D0BB4EE041A8}"/>
              </a:ext>
            </a:extLst>
          </p:cNvPr>
          <p:cNvSpPr txBox="1">
            <a:spLocks/>
          </p:cNvSpPr>
          <p:nvPr/>
        </p:nvSpPr>
        <p:spPr>
          <a:xfrm>
            <a:off x="4421081" y="5649754"/>
            <a:ext cx="3549757" cy="141446"/>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Library of Congress Geography and Map Division </a:t>
            </a:r>
          </a:p>
        </p:txBody>
      </p:sp>
      <p:pic>
        <p:nvPicPr>
          <p:cNvPr id="7" name="Picture 6" descr="A picture containing text, map&#10;&#10;Description automatically generated">
            <a:extLst>
              <a:ext uri="{FF2B5EF4-FFF2-40B4-BE49-F238E27FC236}">
                <a16:creationId xmlns:a16="http://schemas.microsoft.com/office/drawing/2014/main" id="{F622AB35-031D-444D-BD7D-3137D9F40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35090"/>
            <a:ext cx="4744033" cy="3961280"/>
          </a:xfrm>
          <a:prstGeom prst="rect">
            <a:avLst/>
          </a:prstGeom>
        </p:spPr>
      </p:pic>
    </p:spTree>
    <p:extLst>
      <p:ext uri="{BB962C8B-B14F-4D97-AF65-F5344CB8AC3E}">
        <p14:creationId xmlns:p14="http://schemas.microsoft.com/office/powerpoint/2010/main" val="269718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p:txBody>
          <a:bodyPr>
            <a:normAutofit fontScale="90000"/>
          </a:bodyPr>
          <a:lstStyle/>
          <a:p>
            <a:r>
              <a:rPr lang="en-US" sz="4000" dirty="0"/>
              <a:t>1763-1783: American Revolutionary War</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246188"/>
            <a:ext cx="5624512" cy="5154612"/>
          </a:xfrm>
        </p:spPr>
        <p:txBody>
          <a:bodyPr>
            <a:noAutofit/>
          </a:bodyPr>
          <a:lstStyle/>
          <a:p>
            <a:pPr marL="0" indent="0">
              <a:buNone/>
            </a:pPr>
            <a:r>
              <a:rPr lang="en-US" sz="1800" dirty="0"/>
              <a:t>Around 1750, the British mainland American colonies had a </a:t>
            </a:r>
            <a:r>
              <a:rPr lang="en-US" sz="1800" dirty="0">
                <a:solidFill>
                  <a:srgbClr val="FAAF40"/>
                </a:solidFill>
              </a:rPr>
              <a:t>population of approximately 1.5 million</a:t>
            </a:r>
            <a:r>
              <a:rPr lang="en-US" sz="1800" dirty="0"/>
              <a:t>. German immigrants began to arrive and between 1749 and 1754, more than 5,000 Germans arrived annually. </a:t>
            </a:r>
          </a:p>
          <a:p>
            <a:pPr marL="0" indent="0">
              <a:buNone/>
            </a:pPr>
            <a:r>
              <a:rPr lang="en-US" sz="1800" dirty="0"/>
              <a:t>Each year 3,500 black captives arrived from Africa or the Caribbean. </a:t>
            </a:r>
            <a:r>
              <a:rPr lang="en-US" sz="1800" dirty="0">
                <a:solidFill>
                  <a:srgbClr val="FAAF40"/>
                </a:solidFill>
              </a:rPr>
              <a:t>Nearly 1 in 5 Americans, or 300,000 people, were enslaved</a:t>
            </a:r>
            <a:r>
              <a:rPr lang="en-US" sz="1800" dirty="0"/>
              <a:t>. Poverty in Northern Ireland forced a massive flight of Scots-Irish to the colonies.</a:t>
            </a:r>
          </a:p>
          <a:p>
            <a:pPr marL="0" indent="0">
              <a:buNone/>
            </a:pPr>
            <a:r>
              <a:rPr lang="en-US" sz="1800" dirty="0"/>
              <a:t>Some colonists began to agitate for their independence. This led to </a:t>
            </a:r>
            <a:r>
              <a:rPr lang="en-US" sz="1800" dirty="0">
                <a:solidFill>
                  <a:srgbClr val="FAAF40"/>
                </a:solidFill>
              </a:rPr>
              <a:t>the American Revolution,</a:t>
            </a:r>
            <a:r>
              <a:rPr lang="en-US" sz="1800" dirty="0"/>
              <a:t> with its ethos of freedom and equality. </a:t>
            </a:r>
          </a:p>
          <a:p>
            <a:pPr marL="0" indent="0">
              <a:buNone/>
            </a:pPr>
            <a:r>
              <a:rPr lang="en-US" sz="1800" dirty="0"/>
              <a:t>African Americans began a parallel struggle </a:t>
            </a:r>
            <a:r>
              <a:rPr lang="en-US" sz="1800" dirty="0">
                <a:solidFill>
                  <a:srgbClr val="FAAF40"/>
                </a:solidFill>
              </a:rPr>
              <a:t>for their own freedom</a:t>
            </a:r>
            <a:r>
              <a:rPr lang="en-US" sz="1800" dirty="0"/>
              <a:t>.</a:t>
            </a:r>
          </a:p>
          <a:p>
            <a:pPr marL="0" indent="0">
              <a:buNone/>
            </a:pPr>
            <a:r>
              <a:rPr lang="en-US" sz="1800" dirty="0"/>
              <a:t>Dragging Canoe and "Chickamauga Cherokees" fought for Cherokee land and independence 1776-1792. Cherokee fought on the side of the British during the war.</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18</a:t>
            </a:fld>
            <a:endParaRPr lang="en-US" dirty="0"/>
          </a:p>
        </p:txBody>
      </p:sp>
      <p:sp>
        <p:nvSpPr>
          <p:cNvPr id="5" name="Footer Placeholder 4">
            <a:extLst>
              <a:ext uri="{FF2B5EF4-FFF2-40B4-BE49-F238E27FC236}">
                <a16:creationId xmlns:a16="http://schemas.microsoft.com/office/drawing/2014/main" id="{0DF0883E-EF8B-4BE5-B267-18DADDA4AD89}"/>
              </a:ext>
            </a:extLst>
          </p:cNvPr>
          <p:cNvSpPr txBox="1">
            <a:spLocks/>
          </p:cNvSpPr>
          <p:nvPr/>
        </p:nvSpPr>
        <p:spPr>
          <a:xfrm>
            <a:off x="6284708" y="3962400"/>
            <a:ext cx="2845437" cy="365124"/>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The British Army in Concord, April 19, 1775. Source: New York Public Library Collection. </a:t>
            </a:r>
          </a:p>
        </p:txBody>
      </p:sp>
      <p:pic>
        <p:nvPicPr>
          <p:cNvPr id="7" name="Picture 6" descr="A picture containing rug&#10;&#10;Description automatically generated">
            <a:extLst>
              <a:ext uri="{FF2B5EF4-FFF2-40B4-BE49-F238E27FC236}">
                <a16:creationId xmlns:a16="http://schemas.microsoft.com/office/drawing/2014/main" id="{5D3E33D3-B0F4-4590-AAEC-23C497F04735}"/>
              </a:ext>
            </a:extLst>
          </p:cNvPr>
          <p:cNvPicPr>
            <a:picLocks noChangeAspect="1"/>
          </p:cNvPicPr>
          <p:nvPr/>
        </p:nvPicPr>
        <p:blipFill rotWithShape="1">
          <a:blip r:embed="rId2">
            <a:extLst>
              <a:ext uri="{28A0092B-C50C-407E-A947-70E740481C1C}">
                <a14:useLocalDpi xmlns:a14="http://schemas.microsoft.com/office/drawing/2010/main" val="0"/>
              </a:ext>
            </a:extLst>
          </a:blip>
          <a:srcRect l="21123"/>
          <a:stretch/>
        </p:blipFill>
        <p:spPr>
          <a:xfrm>
            <a:off x="6172200" y="1417637"/>
            <a:ext cx="2845437" cy="2373314"/>
          </a:xfrm>
          <a:prstGeom prst="rect">
            <a:avLst/>
          </a:prstGeom>
        </p:spPr>
      </p:pic>
    </p:spTree>
    <p:extLst>
      <p:ext uri="{BB962C8B-B14F-4D97-AF65-F5344CB8AC3E}">
        <p14:creationId xmlns:p14="http://schemas.microsoft.com/office/powerpoint/2010/main" val="339589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190564" y="214740"/>
            <a:ext cx="8839199" cy="971550"/>
          </a:xfrm>
        </p:spPr>
        <p:txBody>
          <a:bodyPr>
            <a:normAutofit fontScale="90000"/>
          </a:bodyPr>
          <a:lstStyle/>
          <a:p>
            <a:r>
              <a:rPr lang="en-US" sz="4000" dirty="0"/>
              <a:t>1768-1813: Tecumseh, Shawnee warrior chief </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186290"/>
            <a:ext cx="5167312" cy="4833509"/>
          </a:xfrm>
        </p:spPr>
        <p:txBody>
          <a:bodyPr>
            <a:noAutofit/>
          </a:bodyPr>
          <a:lstStyle/>
          <a:p>
            <a:r>
              <a:rPr lang="en-US" sz="1750" dirty="0"/>
              <a:t>Primary leader of </a:t>
            </a:r>
            <a:r>
              <a:rPr lang="en-US" sz="1750" dirty="0">
                <a:solidFill>
                  <a:srgbClr val="FAAF40"/>
                </a:solidFill>
              </a:rPr>
              <a:t>large-scale confederacy of Native Americans</a:t>
            </a:r>
          </a:p>
          <a:p>
            <a:r>
              <a:rPr lang="en-US" sz="1750" dirty="0"/>
              <a:t>War of 1812 broke out in June; Tecumseh and his supporters joined the British. U.S. General William Hull and about 2,000 men invaded Canada from Detroit. They were quickly repelled due to Tecumseh’s interception of a supply train. </a:t>
            </a:r>
          </a:p>
          <a:p>
            <a:r>
              <a:rPr lang="en-US" sz="1750" dirty="0"/>
              <a:t>Tecumseh participated in failed sieges of two forts in Ohio. He then reluctantly retreated with the British back into Canada. </a:t>
            </a:r>
          </a:p>
          <a:p>
            <a:r>
              <a:rPr lang="en-US" sz="1750" dirty="0"/>
              <a:t>U.S. troops caught up with the British and Native Americans along the Thames River, </a:t>
            </a:r>
            <a:r>
              <a:rPr lang="en-US" sz="1750" dirty="0">
                <a:solidFill>
                  <a:srgbClr val="FAAF40"/>
                </a:solidFill>
              </a:rPr>
              <a:t>winning a battle there that cost Tecumseh his life</a:t>
            </a:r>
            <a:r>
              <a:rPr lang="en-US" sz="1750" dirty="0"/>
              <a:t>. </a:t>
            </a:r>
          </a:p>
          <a:p>
            <a:r>
              <a:rPr lang="en-US" sz="1750" dirty="0"/>
              <a:t>The </a:t>
            </a:r>
            <a:r>
              <a:rPr lang="en-US" sz="1750" dirty="0">
                <a:solidFill>
                  <a:srgbClr val="FAAF40"/>
                </a:solidFill>
              </a:rPr>
              <a:t>surviving Shawnee divided into groups and dispersed in various directions</a:t>
            </a:r>
            <a:r>
              <a:rPr lang="en-US" sz="1750" dirty="0"/>
              <a:t>. Most eventually ended up in Oklahoma.</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19</a:t>
            </a:fld>
            <a:endParaRPr lang="en-US" dirty="0"/>
          </a:p>
        </p:txBody>
      </p:sp>
      <p:sp>
        <p:nvSpPr>
          <p:cNvPr id="5" name="Footer Placeholder 4">
            <a:extLst>
              <a:ext uri="{FF2B5EF4-FFF2-40B4-BE49-F238E27FC236}">
                <a16:creationId xmlns:a16="http://schemas.microsoft.com/office/drawing/2014/main" id="{17D8488A-002E-4069-89B3-0DA21540A361}"/>
              </a:ext>
            </a:extLst>
          </p:cNvPr>
          <p:cNvSpPr txBox="1">
            <a:spLocks/>
          </p:cNvSpPr>
          <p:nvPr/>
        </p:nvSpPr>
        <p:spPr>
          <a:xfrm>
            <a:off x="6302454" y="5840147"/>
            <a:ext cx="2701910" cy="179652"/>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Toronto Public Library</a:t>
            </a:r>
          </a:p>
        </p:txBody>
      </p:sp>
      <p:pic>
        <p:nvPicPr>
          <p:cNvPr id="7" name="Picture 6" descr="A person wearing a costume&#10;&#10;Description automatically generated">
            <a:extLst>
              <a:ext uri="{FF2B5EF4-FFF2-40B4-BE49-F238E27FC236}">
                <a16:creationId xmlns:a16="http://schemas.microsoft.com/office/drawing/2014/main" id="{0E3E2E2E-ECBE-4564-BA03-6AB3C96EB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25282"/>
            <a:ext cx="3289363" cy="4364319"/>
          </a:xfrm>
          <a:prstGeom prst="rect">
            <a:avLst/>
          </a:prstGeom>
        </p:spPr>
      </p:pic>
    </p:spTree>
    <p:extLst>
      <p:ext uri="{BB962C8B-B14F-4D97-AF65-F5344CB8AC3E}">
        <p14:creationId xmlns:p14="http://schemas.microsoft.com/office/powerpoint/2010/main" val="306281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DBC3A8-BF2E-44FC-B3DC-B47351AC51F1}"/>
              </a:ext>
            </a:extLst>
          </p:cNvPr>
          <p:cNvSpPr>
            <a:spLocks noGrp="1"/>
          </p:cNvSpPr>
          <p:nvPr>
            <p:ph type="title"/>
          </p:nvPr>
        </p:nvSpPr>
        <p:spPr>
          <a:xfrm>
            <a:off x="471488" y="381000"/>
            <a:ext cx="8229600" cy="971550"/>
          </a:xfrm>
        </p:spPr>
        <p:txBody>
          <a:bodyPr>
            <a:noAutofit/>
          </a:bodyPr>
          <a:lstStyle/>
          <a:p>
            <a:r>
              <a:rPr lang="en-US" sz="4000" dirty="0"/>
              <a:t>11,000 B.C.E. to 1640 C.E.</a:t>
            </a:r>
            <a:br>
              <a:rPr lang="en-US" sz="4000" dirty="0"/>
            </a:br>
            <a:r>
              <a:rPr lang="en-US" sz="4000" dirty="0"/>
              <a:t>Indigenous Settlement </a:t>
            </a:r>
          </a:p>
        </p:txBody>
      </p:sp>
      <p:pic>
        <p:nvPicPr>
          <p:cNvPr id="10" name="Content Placeholder 9" descr="A close up of a map&#10;&#10;Description automatically generated">
            <a:extLst>
              <a:ext uri="{FF2B5EF4-FFF2-40B4-BE49-F238E27FC236}">
                <a16:creationId xmlns:a16="http://schemas.microsoft.com/office/drawing/2014/main" id="{E7672B61-FE9C-4EDB-8F88-26AA202427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14" t="2375" r="2424" b="2031"/>
          <a:stretch/>
        </p:blipFill>
        <p:spPr>
          <a:xfrm>
            <a:off x="1066800" y="1563831"/>
            <a:ext cx="7010400" cy="4330611"/>
          </a:xfrm>
        </p:spPr>
      </p:pic>
      <p:sp>
        <p:nvSpPr>
          <p:cNvPr id="3" name="Slide Number Placeholder 2">
            <a:extLst>
              <a:ext uri="{FF2B5EF4-FFF2-40B4-BE49-F238E27FC236}">
                <a16:creationId xmlns:a16="http://schemas.microsoft.com/office/drawing/2014/main" id="{D012DDB0-6549-4855-93B4-4BEFF0B688A0}"/>
              </a:ext>
            </a:extLst>
          </p:cNvPr>
          <p:cNvSpPr>
            <a:spLocks noGrp="1"/>
          </p:cNvSpPr>
          <p:nvPr>
            <p:ph type="sldNum" sz="quarter" idx="10"/>
          </p:nvPr>
        </p:nvSpPr>
        <p:spPr/>
        <p:txBody>
          <a:bodyPr/>
          <a:lstStyle/>
          <a:p>
            <a:pPr>
              <a:defRPr/>
            </a:pPr>
            <a:fld id="{D15A0EE8-9CEE-416A-A405-B34BD645285B}" type="slidenum">
              <a:rPr lang="en-US" smtClean="0"/>
              <a:pPr>
                <a:defRPr/>
              </a:pPr>
              <a:t>2</a:t>
            </a:fld>
            <a:endParaRPr lang="en-US" dirty="0"/>
          </a:p>
        </p:txBody>
      </p:sp>
      <p:sp>
        <p:nvSpPr>
          <p:cNvPr id="2" name="Footer Placeholder 1">
            <a:extLst>
              <a:ext uri="{FF2B5EF4-FFF2-40B4-BE49-F238E27FC236}">
                <a16:creationId xmlns:a16="http://schemas.microsoft.com/office/drawing/2014/main" id="{31A1D8A2-C1AC-4589-89E0-41EA28FCA483}"/>
              </a:ext>
            </a:extLst>
          </p:cNvPr>
          <p:cNvSpPr>
            <a:spLocks noGrp="1"/>
          </p:cNvSpPr>
          <p:nvPr>
            <p:ph type="ftr" sz="quarter" idx="11"/>
          </p:nvPr>
        </p:nvSpPr>
        <p:spPr>
          <a:xfrm>
            <a:off x="2561214" y="5991297"/>
            <a:ext cx="5548313" cy="104704"/>
          </a:xfrm>
        </p:spPr>
        <p:txBody>
          <a:bodyPr/>
          <a:lstStyle/>
          <a:p>
            <a:pPr algn="r">
              <a:defRPr/>
            </a:pPr>
            <a:r>
              <a:rPr lang="en-US" sz="1000" dirty="0"/>
              <a:t>Source: https://www.cherokeemuseum.org/</a:t>
            </a:r>
          </a:p>
        </p:txBody>
      </p:sp>
      <p:sp>
        <p:nvSpPr>
          <p:cNvPr id="4" name="Oval 3">
            <a:extLst>
              <a:ext uri="{FF2B5EF4-FFF2-40B4-BE49-F238E27FC236}">
                <a16:creationId xmlns:a16="http://schemas.microsoft.com/office/drawing/2014/main" id="{C7EEFEBF-DC06-484E-A3F7-21B911E5624F}"/>
              </a:ext>
            </a:extLst>
          </p:cNvPr>
          <p:cNvSpPr/>
          <p:nvPr/>
        </p:nvSpPr>
        <p:spPr>
          <a:xfrm>
            <a:off x="5486400" y="3657600"/>
            <a:ext cx="838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25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7"/>
            <a:ext cx="8229600" cy="1058861"/>
          </a:xfrm>
        </p:spPr>
        <p:txBody>
          <a:bodyPr>
            <a:normAutofit fontScale="90000"/>
          </a:bodyPr>
          <a:lstStyle/>
          <a:p>
            <a:r>
              <a:rPr lang="en-US" sz="4000" dirty="0"/>
              <a:t>1776: Thomas Jefferson writes first draft of Declaration of Independence </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447800"/>
            <a:ext cx="5319712" cy="4495800"/>
          </a:xfrm>
        </p:spPr>
        <p:txBody>
          <a:bodyPr>
            <a:noAutofit/>
          </a:bodyPr>
          <a:lstStyle/>
          <a:p>
            <a:r>
              <a:rPr lang="en-US" sz="2400" dirty="0"/>
              <a:t>When Thomas Jefferson included a passage attacking slavery in his draft it initiated the most intense debate among the delegates. </a:t>
            </a:r>
          </a:p>
          <a:p>
            <a:r>
              <a:rPr lang="en-US" sz="2400" dirty="0"/>
              <a:t>He wrote </a:t>
            </a:r>
            <a:r>
              <a:rPr lang="en-US" sz="2400" dirty="0">
                <a:solidFill>
                  <a:srgbClr val="FAAF40"/>
                </a:solidFill>
              </a:rPr>
              <a:t>all men are "endowed by their creator with inherent and inalienable rights." </a:t>
            </a:r>
            <a:r>
              <a:rPr lang="en-US" sz="2400" dirty="0"/>
              <a:t>The "inherent," implying independence is something all are born with, even slaves. </a:t>
            </a:r>
          </a:p>
          <a:p>
            <a:r>
              <a:rPr lang="en-US" sz="2400" dirty="0">
                <a:solidFill>
                  <a:srgbClr val="FAAF40"/>
                </a:solidFill>
              </a:rPr>
              <a:t>This was removed from the final version</a:t>
            </a:r>
            <a:r>
              <a:rPr lang="en-US" sz="2400" dirty="0"/>
              <a:t>.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20</a:t>
            </a:fld>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94CBCE4F-0F48-437A-8CA5-911187703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47800"/>
            <a:ext cx="3180314" cy="4684385"/>
          </a:xfrm>
          <a:prstGeom prst="rect">
            <a:avLst/>
          </a:prstGeom>
        </p:spPr>
      </p:pic>
      <p:sp>
        <p:nvSpPr>
          <p:cNvPr id="7" name="Footer Placeholder 4">
            <a:extLst>
              <a:ext uri="{FF2B5EF4-FFF2-40B4-BE49-F238E27FC236}">
                <a16:creationId xmlns:a16="http://schemas.microsoft.com/office/drawing/2014/main" id="{5A12FC6A-8075-4CB9-998D-C959DC5539DE}"/>
              </a:ext>
            </a:extLst>
          </p:cNvPr>
          <p:cNvSpPr txBox="1">
            <a:spLocks/>
          </p:cNvSpPr>
          <p:nvPr/>
        </p:nvSpPr>
        <p:spPr>
          <a:xfrm>
            <a:off x="6172200" y="6197372"/>
            <a:ext cx="2875513" cy="279628"/>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Original rough draft in Jefferson’s handwriting. Source: Library of Congress</a:t>
            </a:r>
          </a:p>
        </p:txBody>
      </p:sp>
    </p:spTree>
    <p:extLst>
      <p:ext uri="{BB962C8B-B14F-4D97-AF65-F5344CB8AC3E}">
        <p14:creationId xmlns:p14="http://schemas.microsoft.com/office/powerpoint/2010/main" val="100049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21</a:t>
            </a:fld>
            <a:endParaRPr lang="en-US" dirty="0"/>
          </a:p>
        </p:txBody>
      </p:sp>
      <p:sp>
        <p:nvSpPr>
          <p:cNvPr id="6" name="Footer Placeholder 4">
            <a:extLst>
              <a:ext uri="{FF2B5EF4-FFF2-40B4-BE49-F238E27FC236}">
                <a16:creationId xmlns:a16="http://schemas.microsoft.com/office/drawing/2014/main" id="{0CF26BF9-271B-4E69-9C0F-80FB424BD416}"/>
              </a:ext>
            </a:extLst>
          </p:cNvPr>
          <p:cNvSpPr txBox="1">
            <a:spLocks/>
          </p:cNvSpPr>
          <p:nvPr/>
        </p:nvSpPr>
        <p:spPr>
          <a:xfrm>
            <a:off x="831852" y="5485040"/>
            <a:ext cx="4080611" cy="295461"/>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Victor van </a:t>
            </a:r>
            <a:r>
              <a:rPr lang="en-US" sz="1000" dirty="0" err="1"/>
              <a:t>Werkhooven</a:t>
            </a:r>
            <a:r>
              <a:rPr lang="en-US" sz="1000" dirty="0"/>
              <a:t>, en.Wikipedia.org </a:t>
            </a:r>
          </a:p>
        </p:txBody>
      </p:sp>
      <p:pic>
        <p:nvPicPr>
          <p:cNvPr id="3" name="Picture 2" descr="A close up of a map&#10;&#10;Description automatically generated">
            <a:extLst>
              <a:ext uri="{FF2B5EF4-FFF2-40B4-BE49-F238E27FC236}">
                <a16:creationId xmlns:a16="http://schemas.microsoft.com/office/drawing/2014/main" id="{211A6053-EBD7-41D5-A5C1-644F1E943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2" y="609600"/>
            <a:ext cx="7504111" cy="4875440"/>
          </a:xfrm>
          <a:prstGeom prst="rect">
            <a:avLst/>
          </a:prstGeom>
        </p:spPr>
      </p:pic>
    </p:spTree>
    <p:extLst>
      <p:ext uri="{BB962C8B-B14F-4D97-AF65-F5344CB8AC3E}">
        <p14:creationId xmlns:p14="http://schemas.microsoft.com/office/powerpoint/2010/main" val="2566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7"/>
            <a:ext cx="8229600" cy="1135063"/>
          </a:xfrm>
        </p:spPr>
        <p:txBody>
          <a:bodyPr>
            <a:normAutofit/>
          </a:bodyPr>
          <a:lstStyle/>
          <a:p>
            <a:r>
              <a:rPr lang="en-US" sz="4000" dirty="0"/>
              <a:t>1818-1895: Frederick Douglass</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183798" y="1219200"/>
            <a:ext cx="5302602" cy="4724400"/>
          </a:xfrm>
        </p:spPr>
        <p:txBody>
          <a:bodyPr>
            <a:noAutofit/>
          </a:bodyPr>
          <a:lstStyle/>
          <a:p>
            <a:r>
              <a:rPr lang="en-US" sz="1800" dirty="0"/>
              <a:t>Frederick Douglass (born Frederick Augustus Washington Bailey) was an </a:t>
            </a:r>
            <a:r>
              <a:rPr lang="en-US" sz="1800" dirty="0">
                <a:solidFill>
                  <a:srgbClr val="FAAF40"/>
                </a:solidFill>
              </a:rPr>
              <a:t>American social reformer, abolitionist, orator, writer, and statesman</a:t>
            </a:r>
            <a:r>
              <a:rPr lang="en-US" sz="1800" dirty="0"/>
              <a:t>. </a:t>
            </a:r>
          </a:p>
          <a:p>
            <a:r>
              <a:rPr lang="en-US" sz="1800" dirty="0"/>
              <a:t>After escaping from slavery in Maryland, he became </a:t>
            </a:r>
            <a:r>
              <a:rPr lang="en-US" sz="1800" dirty="0">
                <a:solidFill>
                  <a:srgbClr val="FAAF40"/>
                </a:solidFill>
              </a:rPr>
              <a:t>a national leader of the abolitionist movement</a:t>
            </a:r>
            <a:r>
              <a:rPr lang="en-US" sz="1800" dirty="0"/>
              <a:t> in Massachusetts and New York, gaining note for his oratory and incisive antislavery writings. </a:t>
            </a:r>
          </a:p>
          <a:p>
            <a:r>
              <a:rPr lang="en-US" sz="1800" dirty="0"/>
              <a:t>Douglass was a firm believer in the equality of all peoples, whether white, black, female, Native American, or Chinese immigrants. He was also a </a:t>
            </a:r>
            <a:r>
              <a:rPr lang="en-US" sz="1800" dirty="0">
                <a:solidFill>
                  <a:srgbClr val="FAAF40"/>
                </a:solidFill>
              </a:rPr>
              <a:t>believer in dialogue and in making alliances across racial and ideological divides</a:t>
            </a:r>
            <a:r>
              <a:rPr lang="en-US" sz="1800" dirty="0"/>
              <a:t>, and in the liberal values of the U.S. Constitution.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22</a:t>
            </a:fld>
            <a:endParaRPr lang="en-US" dirty="0"/>
          </a:p>
        </p:txBody>
      </p:sp>
      <p:sp>
        <p:nvSpPr>
          <p:cNvPr id="5" name="Footer Placeholder 4">
            <a:extLst>
              <a:ext uri="{FF2B5EF4-FFF2-40B4-BE49-F238E27FC236}">
                <a16:creationId xmlns:a16="http://schemas.microsoft.com/office/drawing/2014/main" id="{9D6909DE-97F8-42EC-83AE-CED53E0662BD}"/>
              </a:ext>
            </a:extLst>
          </p:cNvPr>
          <p:cNvSpPr txBox="1">
            <a:spLocks/>
          </p:cNvSpPr>
          <p:nvPr/>
        </p:nvSpPr>
        <p:spPr>
          <a:xfrm>
            <a:off x="5703754" y="5033088"/>
            <a:ext cx="3256448" cy="25226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Library of Congress</a:t>
            </a:r>
          </a:p>
        </p:txBody>
      </p:sp>
      <p:pic>
        <p:nvPicPr>
          <p:cNvPr id="7" name="Picture 6" descr="A person wearing a suit and tie&#10;&#10;Description automatically generated">
            <a:extLst>
              <a:ext uri="{FF2B5EF4-FFF2-40B4-BE49-F238E27FC236}">
                <a16:creationId xmlns:a16="http://schemas.microsoft.com/office/drawing/2014/main" id="{8B4CA5C9-932A-472F-8710-CBB599442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09700"/>
            <a:ext cx="3543300" cy="3543300"/>
          </a:xfrm>
          <a:prstGeom prst="rect">
            <a:avLst/>
          </a:prstGeom>
        </p:spPr>
      </p:pic>
    </p:spTree>
    <p:extLst>
      <p:ext uri="{BB962C8B-B14F-4D97-AF65-F5344CB8AC3E}">
        <p14:creationId xmlns:p14="http://schemas.microsoft.com/office/powerpoint/2010/main" val="157646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7"/>
            <a:ext cx="8229600" cy="1135063"/>
          </a:xfrm>
        </p:spPr>
        <p:txBody>
          <a:bodyPr>
            <a:normAutofit/>
          </a:bodyPr>
          <a:lstStyle/>
          <a:p>
            <a:r>
              <a:rPr lang="en-US" sz="4000" dirty="0"/>
              <a:t>1822-1913: Harriet Tubman</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228600" y="1295400"/>
            <a:ext cx="5373630" cy="4533900"/>
          </a:xfrm>
        </p:spPr>
        <p:txBody>
          <a:bodyPr>
            <a:noAutofit/>
          </a:bodyPr>
          <a:lstStyle/>
          <a:p>
            <a:r>
              <a:rPr lang="en-US" sz="2400" dirty="0"/>
              <a:t>Harriet Tubman (born </a:t>
            </a:r>
            <a:r>
              <a:rPr lang="en-US" sz="2400" dirty="0" err="1"/>
              <a:t>Araminta</a:t>
            </a:r>
            <a:r>
              <a:rPr lang="en-US" sz="2400" dirty="0"/>
              <a:t> Ross) was an </a:t>
            </a:r>
            <a:r>
              <a:rPr lang="en-US" sz="2400" dirty="0">
                <a:solidFill>
                  <a:srgbClr val="FAAF40"/>
                </a:solidFill>
              </a:rPr>
              <a:t>American abolitionist and political activist</a:t>
            </a:r>
            <a:r>
              <a:rPr lang="en-US" sz="2400" dirty="0"/>
              <a:t>. Born into slavery, Tubman escaped and subsequently made some 13 missions to rescue approximately 70 enslaved people, on the Underground Railroad. </a:t>
            </a:r>
          </a:p>
          <a:p>
            <a:r>
              <a:rPr lang="en-US" sz="2400" dirty="0"/>
              <a:t>During the American Civil War, </a:t>
            </a:r>
            <a:r>
              <a:rPr lang="en-US" sz="2400" dirty="0">
                <a:solidFill>
                  <a:srgbClr val="FAAF40"/>
                </a:solidFill>
              </a:rPr>
              <a:t>she served as an armed scout and spy for the Union Army</a:t>
            </a:r>
            <a:r>
              <a:rPr lang="en-US" sz="2400" dirty="0"/>
              <a:t>. In her later years, Tubman was an activist in the struggle for women's suffrage.</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23</a:t>
            </a:fld>
            <a:endParaRPr lang="en-US" dirty="0"/>
          </a:p>
        </p:txBody>
      </p:sp>
      <p:sp>
        <p:nvSpPr>
          <p:cNvPr id="5" name="Footer Placeholder 4">
            <a:extLst>
              <a:ext uri="{FF2B5EF4-FFF2-40B4-BE49-F238E27FC236}">
                <a16:creationId xmlns:a16="http://schemas.microsoft.com/office/drawing/2014/main" id="{7FADB6CC-ED41-4AA1-86A4-DA7389B872AC}"/>
              </a:ext>
            </a:extLst>
          </p:cNvPr>
          <p:cNvSpPr txBox="1">
            <a:spLocks/>
          </p:cNvSpPr>
          <p:nvPr/>
        </p:nvSpPr>
        <p:spPr>
          <a:xfrm>
            <a:off x="5887512" y="5986891"/>
            <a:ext cx="3240324" cy="25217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Horatio Seymour </a:t>
            </a:r>
            <a:r>
              <a:rPr lang="en-US" sz="1000" dirty="0" err="1"/>
              <a:t>Squyer</a:t>
            </a:r>
            <a:r>
              <a:rPr lang="en-US" sz="1000" dirty="0"/>
              <a:t>, National Portrait Gallery </a:t>
            </a:r>
          </a:p>
        </p:txBody>
      </p:sp>
      <p:pic>
        <p:nvPicPr>
          <p:cNvPr id="7" name="Picture 6" descr="A person wearing a black dress&#10;&#10;Description automatically generated">
            <a:extLst>
              <a:ext uri="{FF2B5EF4-FFF2-40B4-BE49-F238E27FC236}">
                <a16:creationId xmlns:a16="http://schemas.microsoft.com/office/drawing/2014/main" id="{15771F2A-E404-49C4-B825-9731ACEAA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806" y="1409700"/>
            <a:ext cx="3399362" cy="4533900"/>
          </a:xfrm>
          <a:prstGeom prst="rect">
            <a:avLst/>
          </a:prstGeom>
        </p:spPr>
      </p:pic>
    </p:spTree>
    <p:extLst>
      <p:ext uri="{BB962C8B-B14F-4D97-AF65-F5344CB8AC3E}">
        <p14:creationId xmlns:p14="http://schemas.microsoft.com/office/powerpoint/2010/main" val="234140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7"/>
            <a:ext cx="8596312" cy="1287463"/>
          </a:xfrm>
        </p:spPr>
        <p:txBody>
          <a:bodyPr>
            <a:normAutofit fontScale="90000"/>
          </a:bodyPr>
          <a:lstStyle/>
          <a:p>
            <a:r>
              <a:rPr lang="en-US" sz="4000" dirty="0"/>
              <a:t>1828-1830s: Andrew Jackson elected President; Indian Removal Act passed 1830</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152400" y="1752600"/>
            <a:ext cx="4800600" cy="4191000"/>
          </a:xfrm>
        </p:spPr>
        <p:txBody>
          <a:bodyPr>
            <a:noAutofit/>
          </a:bodyPr>
          <a:lstStyle/>
          <a:p>
            <a:r>
              <a:rPr lang="en-US" sz="1800" dirty="0"/>
              <a:t>Andrew Jackson was elected President in 1828; he </a:t>
            </a:r>
            <a:r>
              <a:rPr lang="en-US" sz="1800" dirty="0">
                <a:solidFill>
                  <a:srgbClr val="FAAF40"/>
                </a:solidFill>
              </a:rPr>
              <a:t>campaigned on a platform of Indian Removal</a:t>
            </a:r>
            <a:r>
              <a:rPr lang="en-US" sz="1800" dirty="0"/>
              <a:t>. </a:t>
            </a:r>
          </a:p>
          <a:p>
            <a:r>
              <a:rPr lang="en-US" sz="1800" dirty="0"/>
              <a:t>Jackson prospered as planter, slave owner, and merchant. </a:t>
            </a:r>
            <a:r>
              <a:rPr lang="en-US" sz="1800" dirty="0">
                <a:solidFill>
                  <a:srgbClr val="FAAF40"/>
                </a:solidFill>
              </a:rPr>
              <a:t>Jackson may have owned as many as 300 slaves</a:t>
            </a:r>
            <a:r>
              <a:rPr lang="en-US" sz="1800" dirty="0"/>
              <a:t>. At various times he posted advertisements for fugitive slaves who had escaped from his plantation. In one advertisement in October 1804, Jackson offered "ten dollars extra, </a:t>
            </a:r>
            <a:r>
              <a:rPr lang="en-US" sz="1800" dirty="0">
                <a:solidFill>
                  <a:srgbClr val="FAAF40"/>
                </a:solidFill>
              </a:rPr>
              <a:t>for every hundred lashes any person will give him</a:t>
            </a:r>
            <a:r>
              <a:rPr lang="en-US" sz="1800" dirty="0"/>
              <a:t>, to the amount of three hundred."</a:t>
            </a:r>
          </a:p>
          <a:p>
            <a:r>
              <a:rPr lang="en-US" sz="1800" dirty="0"/>
              <a:t>Andrew Jackson has been </a:t>
            </a:r>
            <a:r>
              <a:rPr lang="en-US" sz="1800" dirty="0">
                <a:solidFill>
                  <a:srgbClr val="FAAF40"/>
                </a:solidFill>
              </a:rPr>
              <a:t>featured on the $20 bill </a:t>
            </a:r>
            <a:r>
              <a:rPr lang="en-US" sz="1800" dirty="0"/>
              <a:t>since 1928.</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24</a:t>
            </a:fld>
            <a:endParaRPr lang="en-US" dirty="0"/>
          </a:p>
        </p:txBody>
      </p:sp>
      <p:pic>
        <p:nvPicPr>
          <p:cNvPr id="5" name="Picture 4" descr="A close up of a newspaper&#10;&#10;Description automatically generated">
            <a:extLst>
              <a:ext uri="{FF2B5EF4-FFF2-40B4-BE49-F238E27FC236}">
                <a16:creationId xmlns:a16="http://schemas.microsoft.com/office/drawing/2014/main" id="{2B0FE0EF-4D80-494D-B99D-03A0701033CA}"/>
              </a:ext>
            </a:extLst>
          </p:cNvPr>
          <p:cNvPicPr>
            <a:picLocks noChangeAspect="1"/>
          </p:cNvPicPr>
          <p:nvPr/>
        </p:nvPicPr>
        <p:blipFill rotWithShape="1">
          <a:blip r:embed="rId2">
            <a:extLst>
              <a:ext uri="{28A0092B-C50C-407E-A947-70E740481C1C}">
                <a14:useLocalDpi xmlns:a14="http://schemas.microsoft.com/office/drawing/2010/main" val="0"/>
              </a:ext>
            </a:extLst>
          </a:blip>
          <a:srcRect l="9759" t="15120" r="55" b="15329"/>
          <a:stretch/>
        </p:blipFill>
        <p:spPr>
          <a:xfrm>
            <a:off x="4953000" y="2552699"/>
            <a:ext cx="4191000" cy="1752601"/>
          </a:xfrm>
          <a:prstGeom prst="rect">
            <a:avLst/>
          </a:prstGeom>
        </p:spPr>
      </p:pic>
    </p:spTree>
    <p:extLst>
      <p:ext uri="{BB962C8B-B14F-4D97-AF65-F5344CB8AC3E}">
        <p14:creationId xmlns:p14="http://schemas.microsoft.com/office/powerpoint/2010/main" val="711176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228600" y="206375"/>
            <a:ext cx="8763000" cy="1355725"/>
          </a:xfrm>
        </p:spPr>
        <p:txBody>
          <a:bodyPr>
            <a:noAutofit/>
          </a:bodyPr>
          <a:lstStyle/>
          <a:p>
            <a:r>
              <a:rPr lang="en-US" sz="4000" dirty="0"/>
              <a:t>1832: Cherokees declared sovereign</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152400" y="1562100"/>
            <a:ext cx="4419600" cy="4448175"/>
          </a:xfrm>
        </p:spPr>
        <p:txBody>
          <a:bodyPr>
            <a:noAutofit/>
          </a:bodyPr>
          <a:lstStyle/>
          <a:p>
            <a:r>
              <a:rPr lang="en-US" sz="2200" dirty="0"/>
              <a:t>The United States Supreme Court decided in favor of the </a:t>
            </a:r>
            <a:r>
              <a:rPr lang="en-US" sz="2200" dirty="0">
                <a:solidFill>
                  <a:srgbClr val="FAAF40"/>
                </a:solidFill>
              </a:rPr>
              <a:t>Cherokees, declaring them a sovereign nation</a:t>
            </a:r>
            <a:r>
              <a:rPr lang="en-US" sz="2200" dirty="0"/>
              <a:t>. </a:t>
            </a:r>
          </a:p>
          <a:p>
            <a:r>
              <a:rPr lang="en-US" sz="2200" dirty="0"/>
              <a:t>Although the Court ruled in favor of the Cherokee, </a:t>
            </a:r>
            <a:r>
              <a:rPr lang="en-US" sz="2200" dirty="0">
                <a:solidFill>
                  <a:srgbClr val="FAAF40"/>
                </a:solidFill>
              </a:rPr>
              <a:t>Georgia ignored the decision</a:t>
            </a:r>
            <a:r>
              <a:rPr lang="en-US" sz="2200" dirty="0"/>
              <a:t> and in 1838 the Cherokee were </a:t>
            </a:r>
            <a:r>
              <a:rPr lang="en-US" sz="2200" dirty="0">
                <a:solidFill>
                  <a:srgbClr val="FAAF40"/>
                </a:solidFill>
              </a:rPr>
              <a:t>forcibly relocated </a:t>
            </a:r>
            <a:r>
              <a:rPr lang="en-US" sz="2200" dirty="0"/>
              <a:t>to present-day Oklahoma.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25</a:t>
            </a:fld>
            <a:endParaRPr lang="en-US" dirty="0"/>
          </a:p>
        </p:txBody>
      </p:sp>
      <p:sp>
        <p:nvSpPr>
          <p:cNvPr id="5" name="Footer Placeholder 4">
            <a:extLst>
              <a:ext uri="{FF2B5EF4-FFF2-40B4-BE49-F238E27FC236}">
                <a16:creationId xmlns:a16="http://schemas.microsoft.com/office/drawing/2014/main" id="{8A92FF7B-2088-4E72-A804-7983C6FE606A}"/>
              </a:ext>
            </a:extLst>
          </p:cNvPr>
          <p:cNvSpPr txBox="1">
            <a:spLocks/>
          </p:cNvSpPr>
          <p:nvPr/>
        </p:nvSpPr>
        <p:spPr>
          <a:xfrm>
            <a:off x="6705600" y="4421043"/>
            <a:ext cx="2362200" cy="3048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Interim Archives/Getty Images</a:t>
            </a:r>
          </a:p>
        </p:txBody>
      </p:sp>
      <p:pic>
        <p:nvPicPr>
          <p:cNvPr id="7" name="Picture 6" descr="A close up of a map&#10;&#10;Description automatically generated">
            <a:extLst>
              <a:ext uri="{FF2B5EF4-FFF2-40B4-BE49-F238E27FC236}">
                <a16:creationId xmlns:a16="http://schemas.microsoft.com/office/drawing/2014/main" id="{FBF4772F-3C9D-4CF2-BDAB-CA4E4BD71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71336"/>
            <a:ext cx="4572000" cy="2948474"/>
          </a:xfrm>
          <a:prstGeom prst="rect">
            <a:avLst/>
          </a:prstGeom>
        </p:spPr>
      </p:pic>
    </p:spTree>
    <p:extLst>
      <p:ext uri="{BB962C8B-B14F-4D97-AF65-F5344CB8AC3E}">
        <p14:creationId xmlns:p14="http://schemas.microsoft.com/office/powerpoint/2010/main" val="68873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7"/>
            <a:ext cx="8229600" cy="1096963"/>
          </a:xfrm>
        </p:spPr>
        <p:txBody>
          <a:bodyPr>
            <a:noAutofit/>
          </a:bodyPr>
          <a:lstStyle/>
          <a:p>
            <a:r>
              <a:rPr lang="en-US" sz="4000" dirty="0"/>
              <a:t>1834: Slavery abolished in Britain</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371600"/>
            <a:ext cx="4100512" cy="4572000"/>
          </a:xfrm>
        </p:spPr>
        <p:txBody>
          <a:bodyPr>
            <a:noAutofit/>
          </a:bodyPr>
          <a:lstStyle/>
          <a:p>
            <a:pPr marL="0" indent="0">
              <a:buNone/>
            </a:pPr>
            <a:r>
              <a:rPr lang="en-US" dirty="0"/>
              <a:t>Slavery Abolition Act </a:t>
            </a:r>
            <a:r>
              <a:rPr lang="en-US" dirty="0">
                <a:solidFill>
                  <a:srgbClr val="FAAF40"/>
                </a:solidFill>
              </a:rPr>
              <a:t>abolished slavery </a:t>
            </a:r>
            <a:r>
              <a:rPr lang="en-US" dirty="0"/>
              <a:t>in most British colonies, freeing more than 800,000 enslaved Africans in the Caribbean and South Africa as well as a small number in Canada.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26</a:t>
            </a:fld>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D9E4A74E-0A40-4596-B21D-75D7328EB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371600"/>
            <a:ext cx="4166244" cy="2567285"/>
          </a:xfrm>
          <a:prstGeom prst="rect">
            <a:avLst/>
          </a:prstGeom>
        </p:spPr>
      </p:pic>
      <p:sp>
        <p:nvSpPr>
          <p:cNvPr id="7" name="Footer Placeholder 4">
            <a:extLst>
              <a:ext uri="{FF2B5EF4-FFF2-40B4-BE49-F238E27FC236}">
                <a16:creationId xmlns:a16="http://schemas.microsoft.com/office/drawing/2014/main" id="{37D01CA0-32D1-4185-8D5D-EBF5A4D1196A}"/>
              </a:ext>
            </a:extLst>
          </p:cNvPr>
          <p:cNvSpPr txBox="1">
            <a:spLocks/>
          </p:cNvSpPr>
          <p:nvPr/>
        </p:nvSpPr>
        <p:spPr>
          <a:xfrm>
            <a:off x="5562600" y="4020036"/>
            <a:ext cx="3328043" cy="365124"/>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Protector of Slaves Office (Trinidad), 1838. Source: Paul Mellon Collection, Yale Center for British Art, Yale University</a:t>
            </a:r>
          </a:p>
        </p:txBody>
      </p:sp>
    </p:spTree>
    <p:extLst>
      <p:ext uri="{BB962C8B-B14F-4D97-AF65-F5344CB8AC3E}">
        <p14:creationId xmlns:p14="http://schemas.microsoft.com/office/powerpoint/2010/main" val="68973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p:txBody>
          <a:bodyPr>
            <a:normAutofit/>
          </a:bodyPr>
          <a:lstStyle/>
          <a:p>
            <a:r>
              <a:rPr lang="en-US" sz="4000" dirty="0"/>
              <a:t>1838: Cherokee removal began</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246188"/>
            <a:ext cx="5367626" cy="4773611"/>
          </a:xfrm>
        </p:spPr>
        <p:txBody>
          <a:bodyPr>
            <a:normAutofit lnSpcReduction="10000"/>
          </a:bodyPr>
          <a:lstStyle/>
          <a:p>
            <a:r>
              <a:rPr lang="en-US" dirty="0"/>
              <a:t>Cherokee people were herded into stockades, forced on boats and to march overland. </a:t>
            </a:r>
          </a:p>
          <a:p>
            <a:r>
              <a:rPr lang="en-US" dirty="0"/>
              <a:t>Between May 1838 and March 1839 about 16,000 Cherokees were removed.  </a:t>
            </a:r>
          </a:p>
          <a:p>
            <a:r>
              <a:rPr lang="en-US" dirty="0"/>
              <a:t>At least 4,000 died, and many were buried in unmarked graves.</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27</a:t>
            </a:fld>
            <a:endParaRPr lang="en-US" dirty="0"/>
          </a:p>
        </p:txBody>
      </p:sp>
      <p:pic>
        <p:nvPicPr>
          <p:cNvPr id="5" name="Picture 4" descr="A vintage photo of a group of people posing for the camera&#10;&#10;Description automatically generated">
            <a:extLst>
              <a:ext uri="{FF2B5EF4-FFF2-40B4-BE49-F238E27FC236}">
                <a16:creationId xmlns:a16="http://schemas.microsoft.com/office/drawing/2014/main" id="{75BD0947-B143-4CF8-9924-259CACD94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164" y="1246188"/>
            <a:ext cx="3276600" cy="4587241"/>
          </a:xfrm>
          <a:prstGeom prst="rect">
            <a:avLst/>
          </a:prstGeom>
        </p:spPr>
      </p:pic>
      <p:sp>
        <p:nvSpPr>
          <p:cNvPr id="7" name="Footer Placeholder 4">
            <a:extLst>
              <a:ext uri="{FF2B5EF4-FFF2-40B4-BE49-F238E27FC236}">
                <a16:creationId xmlns:a16="http://schemas.microsoft.com/office/drawing/2014/main" id="{10CE6AA6-8455-4422-97D6-05C443CBD8A8}"/>
              </a:ext>
            </a:extLst>
          </p:cNvPr>
          <p:cNvSpPr txBox="1">
            <a:spLocks/>
          </p:cNvSpPr>
          <p:nvPr/>
        </p:nvSpPr>
        <p:spPr>
          <a:xfrm>
            <a:off x="5839114" y="5894388"/>
            <a:ext cx="3276600" cy="1524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Denver Public Library, Soule View Artist, 1886.</a:t>
            </a:r>
          </a:p>
        </p:txBody>
      </p:sp>
    </p:spTree>
    <p:extLst>
      <p:ext uri="{BB962C8B-B14F-4D97-AF65-F5344CB8AC3E}">
        <p14:creationId xmlns:p14="http://schemas.microsoft.com/office/powerpoint/2010/main" val="357310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p:txBody>
          <a:bodyPr>
            <a:normAutofit/>
          </a:bodyPr>
          <a:lstStyle/>
          <a:p>
            <a:r>
              <a:rPr lang="en-US" sz="4000" dirty="0"/>
              <a:t>1861-1865: American Civil War</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471488" y="1143000"/>
            <a:ext cx="4329112" cy="4984437"/>
          </a:xfrm>
        </p:spPr>
        <p:txBody>
          <a:bodyPr>
            <a:noAutofit/>
          </a:bodyPr>
          <a:lstStyle/>
          <a:p>
            <a:r>
              <a:rPr lang="en-US" sz="2000" dirty="0"/>
              <a:t>Eleven states seceded to form the Confederate States of America spurred by the election of President Abraham Lincoln in November 1860</a:t>
            </a:r>
          </a:p>
          <a:p>
            <a:r>
              <a:rPr lang="en-US" sz="2000" dirty="0"/>
              <a:t>For Northern states, war was fought to restore unity and to secure the new Western Territories from slave owners. </a:t>
            </a:r>
          </a:p>
          <a:p>
            <a:r>
              <a:rPr lang="en-US" sz="2000" dirty="0"/>
              <a:t>For the Southern Confederate states, war was to assert their autonomous rights.</a:t>
            </a:r>
          </a:p>
          <a:p>
            <a:r>
              <a:rPr lang="en-US" sz="2000" dirty="0"/>
              <a:t>At the </a:t>
            </a:r>
            <a:r>
              <a:rPr lang="en-US" sz="2000" dirty="0">
                <a:solidFill>
                  <a:srgbClr val="FAAF40"/>
                </a:solidFill>
              </a:rPr>
              <a:t>heart of the conflict was the issue of slavery</a:t>
            </a:r>
            <a:r>
              <a:rPr lang="en-US" sz="2000" dirty="0"/>
              <a:t>.</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28</a:t>
            </a:fld>
            <a:endParaRPr lang="en-US" dirty="0"/>
          </a:p>
        </p:txBody>
      </p:sp>
      <p:sp>
        <p:nvSpPr>
          <p:cNvPr id="5" name="Footer Placeholder 4">
            <a:extLst>
              <a:ext uri="{FF2B5EF4-FFF2-40B4-BE49-F238E27FC236}">
                <a16:creationId xmlns:a16="http://schemas.microsoft.com/office/drawing/2014/main" id="{6242EE31-A409-47EC-A556-EE72A2B23895}"/>
              </a:ext>
            </a:extLst>
          </p:cNvPr>
          <p:cNvSpPr>
            <a:spLocks noGrp="1"/>
          </p:cNvSpPr>
          <p:nvPr>
            <p:ph type="ftr" sz="quarter" idx="11"/>
          </p:nvPr>
        </p:nvSpPr>
        <p:spPr>
          <a:xfrm>
            <a:off x="6858000" y="6127437"/>
            <a:ext cx="2015817" cy="159063"/>
          </a:xfrm>
        </p:spPr>
        <p:txBody>
          <a:bodyPr/>
          <a:lstStyle/>
          <a:p>
            <a:pPr>
              <a:defRPr/>
            </a:pPr>
            <a:r>
              <a:rPr lang="en-US" sz="1000" dirty="0"/>
              <a:t>Source: Historytoday.com </a:t>
            </a:r>
          </a:p>
        </p:txBody>
      </p:sp>
      <p:pic>
        <p:nvPicPr>
          <p:cNvPr id="7" name="Picture 6" descr="A group of people in uniform&#10;&#10;Description automatically generated">
            <a:extLst>
              <a:ext uri="{FF2B5EF4-FFF2-40B4-BE49-F238E27FC236}">
                <a16:creationId xmlns:a16="http://schemas.microsoft.com/office/drawing/2014/main" id="{C72BCE95-02A2-415F-8A27-8AC32195E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481" y="1243012"/>
            <a:ext cx="3051607" cy="2293065"/>
          </a:xfrm>
          <a:prstGeom prst="rect">
            <a:avLst/>
          </a:prstGeom>
        </p:spPr>
      </p:pic>
      <p:pic>
        <p:nvPicPr>
          <p:cNvPr id="8" name="Picture 7" descr="A group of people in uniform&#10;&#10;Description automatically generated">
            <a:extLst>
              <a:ext uri="{FF2B5EF4-FFF2-40B4-BE49-F238E27FC236}">
                <a16:creationId xmlns:a16="http://schemas.microsoft.com/office/drawing/2014/main" id="{5A598A83-DDD9-42D6-BA07-6D5F6119F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733800"/>
            <a:ext cx="3051607" cy="2378458"/>
          </a:xfrm>
          <a:prstGeom prst="rect">
            <a:avLst/>
          </a:prstGeom>
        </p:spPr>
      </p:pic>
      <p:sp>
        <p:nvSpPr>
          <p:cNvPr id="9" name="Footer Placeholder 4">
            <a:extLst>
              <a:ext uri="{FF2B5EF4-FFF2-40B4-BE49-F238E27FC236}">
                <a16:creationId xmlns:a16="http://schemas.microsoft.com/office/drawing/2014/main" id="{FB8B7E99-1F35-42DC-870A-2DF2F6FC3977}"/>
              </a:ext>
            </a:extLst>
          </p:cNvPr>
          <p:cNvSpPr txBox="1">
            <a:spLocks/>
          </p:cNvSpPr>
          <p:nvPr/>
        </p:nvSpPr>
        <p:spPr>
          <a:xfrm>
            <a:off x="7024583" y="3505802"/>
            <a:ext cx="1892509" cy="165692"/>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Historyonthenet.com</a:t>
            </a:r>
          </a:p>
        </p:txBody>
      </p:sp>
    </p:spTree>
    <p:extLst>
      <p:ext uri="{BB962C8B-B14F-4D97-AF65-F5344CB8AC3E}">
        <p14:creationId xmlns:p14="http://schemas.microsoft.com/office/powerpoint/2010/main" val="3164552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p:txBody>
          <a:bodyPr>
            <a:normAutofit/>
          </a:bodyPr>
          <a:lstStyle/>
          <a:p>
            <a:r>
              <a:rPr lang="en-US" sz="4000" dirty="0"/>
              <a:t>1863: Emancipation Proclamation</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idx="1"/>
          </p:nvPr>
        </p:nvSpPr>
        <p:spPr>
          <a:xfrm>
            <a:off x="336021" y="1143000"/>
            <a:ext cx="5607579" cy="4876799"/>
          </a:xfrm>
        </p:spPr>
        <p:txBody>
          <a:bodyPr>
            <a:noAutofit/>
          </a:bodyPr>
          <a:lstStyle/>
          <a:p>
            <a:r>
              <a:rPr lang="en-US" sz="2000" dirty="0"/>
              <a:t>Although the Emancipation Proclamation did not end slavery in the nation, it fundamentally transformed the character of the war. </a:t>
            </a:r>
          </a:p>
          <a:p>
            <a:r>
              <a:rPr lang="en-US" sz="2000" dirty="0"/>
              <a:t>After January 1, 1863, every advance of federal troops </a:t>
            </a:r>
            <a:r>
              <a:rPr lang="en-US" sz="2000" dirty="0">
                <a:solidFill>
                  <a:srgbClr val="FAAF40"/>
                </a:solidFill>
              </a:rPr>
              <a:t>expanded the domain of freedom</a:t>
            </a:r>
            <a:r>
              <a:rPr lang="en-US" sz="2000" dirty="0"/>
              <a:t>. </a:t>
            </a:r>
          </a:p>
          <a:p>
            <a:r>
              <a:rPr lang="en-US" sz="2000" dirty="0"/>
              <a:t>It announced the acceptance of black men into the Union Army and Navy. By the end of the war, almost </a:t>
            </a:r>
            <a:r>
              <a:rPr lang="en-US" sz="2000" dirty="0">
                <a:solidFill>
                  <a:srgbClr val="FAAF40"/>
                </a:solidFill>
              </a:rPr>
              <a:t>200,000 black soldiers and sailors had fought for freedom</a:t>
            </a:r>
            <a:r>
              <a:rPr lang="en-US" sz="2000" dirty="0"/>
              <a:t>.</a:t>
            </a:r>
          </a:p>
          <a:p>
            <a:r>
              <a:rPr lang="en-US" sz="2000" dirty="0"/>
              <a:t>From the first days of the Civil War, slaves had acted to secure their own liberty. The Emancipation Proclamation confirmed that the war for the Union </a:t>
            </a:r>
            <a:r>
              <a:rPr lang="en-US" sz="2000" dirty="0">
                <a:solidFill>
                  <a:srgbClr val="FAAF40"/>
                </a:solidFill>
              </a:rPr>
              <a:t>must become a war for freedom</a:t>
            </a:r>
            <a:r>
              <a:rPr lang="en-US" sz="2000" dirty="0"/>
              <a:t>. </a:t>
            </a:r>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29</a:t>
            </a:fld>
            <a:endParaRPr lang="en-US" dirty="0"/>
          </a:p>
        </p:txBody>
      </p:sp>
      <p:pic>
        <p:nvPicPr>
          <p:cNvPr id="5" name="Picture 4" descr="A picture containing sitting, computer, table, monitor&#10;&#10;Description automatically generated">
            <a:extLst>
              <a:ext uri="{FF2B5EF4-FFF2-40B4-BE49-F238E27FC236}">
                <a16:creationId xmlns:a16="http://schemas.microsoft.com/office/drawing/2014/main" id="{64DC7F9D-151C-4B5D-BFE3-5774F720E8C3}"/>
              </a:ext>
            </a:extLst>
          </p:cNvPr>
          <p:cNvPicPr>
            <a:picLocks noChangeAspect="1"/>
          </p:cNvPicPr>
          <p:nvPr/>
        </p:nvPicPr>
        <p:blipFill rotWithShape="1">
          <a:blip r:embed="rId2">
            <a:extLst>
              <a:ext uri="{28A0092B-C50C-407E-A947-70E740481C1C}">
                <a14:useLocalDpi xmlns:a14="http://schemas.microsoft.com/office/drawing/2010/main" val="0"/>
              </a:ext>
            </a:extLst>
          </a:blip>
          <a:srcRect l="37500" r="36666"/>
          <a:stretch/>
        </p:blipFill>
        <p:spPr>
          <a:xfrm>
            <a:off x="5943600" y="1246188"/>
            <a:ext cx="2864379" cy="4419660"/>
          </a:xfrm>
          <a:prstGeom prst="rect">
            <a:avLst/>
          </a:prstGeom>
        </p:spPr>
      </p:pic>
      <p:sp>
        <p:nvSpPr>
          <p:cNvPr id="7" name="Footer Placeholder 4">
            <a:extLst>
              <a:ext uri="{FF2B5EF4-FFF2-40B4-BE49-F238E27FC236}">
                <a16:creationId xmlns:a16="http://schemas.microsoft.com/office/drawing/2014/main" id="{A52E031E-F9B4-4902-B747-983B8A006E3A}"/>
              </a:ext>
            </a:extLst>
          </p:cNvPr>
          <p:cNvSpPr txBox="1">
            <a:spLocks/>
          </p:cNvSpPr>
          <p:nvPr/>
        </p:nvSpPr>
        <p:spPr>
          <a:xfrm>
            <a:off x="6073766" y="5675474"/>
            <a:ext cx="2684309" cy="199893"/>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Library of Congress</a:t>
            </a:r>
          </a:p>
        </p:txBody>
      </p:sp>
    </p:spTree>
    <p:extLst>
      <p:ext uri="{BB962C8B-B14F-4D97-AF65-F5344CB8AC3E}">
        <p14:creationId xmlns:p14="http://schemas.microsoft.com/office/powerpoint/2010/main" val="21800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ECC3-89C5-4899-B137-D765C7D88DD5}"/>
              </a:ext>
            </a:extLst>
          </p:cNvPr>
          <p:cNvSpPr>
            <a:spLocks noGrp="1"/>
          </p:cNvSpPr>
          <p:nvPr>
            <p:ph type="title"/>
          </p:nvPr>
        </p:nvSpPr>
        <p:spPr/>
        <p:txBody>
          <a:bodyPr>
            <a:normAutofit fontScale="90000"/>
          </a:bodyPr>
          <a:lstStyle/>
          <a:p>
            <a:r>
              <a:rPr lang="en-US" sz="4800" dirty="0"/>
              <a:t>11,000 B.C.E. to 1640 C.E.</a:t>
            </a:r>
            <a:br>
              <a:rPr lang="en-US" sz="4800" dirty="0"/>
            </a:br>
            <a:r>
              <a:rPr lang="en-US" sz="4800" dirty="0"/>
              <a:t>Indigenous Settlement </a:t>
            </a:r>
            <a:endParaRPr lang="en-US" dirty="0"/>
          </a:p>
        </p:txBody>
      </p:sp>
      <p:sp>
        <p:nvSpPr>
          <p:cNvPr id="3" name="Content Placeholder 2">
            <a:extLst>
              <a:ext uri="{FF2B5EF4-FFF2-40B4-BE49-F238E27FC236}">
                <a16:creationId xmlns:a16="http://schemas.microsoft.com/office/drawing/2014/main" id="{E5FB4DD1-A0EB-4610-8AF7-B6BA8BD9255B}"/>
              </a:ext>
            </a:extLst>
          </p:cNvPr>
          <p:cNvSpPr>
            <a:spLocks noGrp="1"/>
          </p:cNvSpPr>
          <p:nvPr>
            <p:ph idx="1"/>
          </p:nvPr>
        </p:nvSpPr>
        <p:spPr/>
        <p:txBody>
          <a:bodyPr/>
          <a:lstStyle/>
          <a:p>
            <a:pPr marL="0" indent="0">
              <a:buNone/>
            </a:pPr>
            <a:r>
              <a:rPr lang="en-US" dirty="0"/>
              <a:t>Not a wilderness…</a:t>
            </a:r>
          </a:p>
          <a:p>
            <a:r>
              <a:rPr lang="en-US" sz="2800" dirty="0"/>
              <a:t>“The Pre-Colombian Americas were laced together with a complex system of roads and paths which </a:t>
            </a:r>
            <a:r>
              <a:rPr lang="en-US" sz="2800" dirty="0">
                <a:solidFill>
                  <a:srgbClr val="FAAF40"/>
                </a:solidFill>
              </a:rPr>
              <a:t>became the roadways adopted by the early settlers</a:t>
            </a:r>
            <a:r>
              <a:rPr lang="en-US" sz="2800" dirty="0"/>
              <a:t>…”</a:t>
            </a:r>
          </a:p>
          <a:p>
            <a:r>
              <a:rPr lang="en-US" sz="2800" dirty="0"/>
              <a:t>“North America in 1492 was not a virgin wilderness but a network of Indigenous nations, peoples of the corn…they did not settle a virgin land. </a:t>
            </a:r>
            <a:r>
              <a:rPr lang="en-US" sz="2800" dirty="0">
                <a:solidFill>
                  <a:srgbClr val="FAAF40"/>
                </a:solidFill>
              </a:rPr>
              <a:t>They invaded and displaced a resident population</a:t>
            </a:r>
            <a:r>
              <a:rPr lang="en-US" sz="2800" dirty="0"/>
              <a:t>.”</a:t>
            </a:r>
          </a:p>
        </p:txBody>
      </p:sp>
      <p:sp>
        <p:nvSpPr>
          <p:cNvPr id="4" name="Slide Number Placeholder 3">
            <a:extLst>
              <a:ext uri="{FF2B5EF4-FFF2-40B4-BE49-F238E27FC236}">
                <a16:creationId xmlns:a16="http://schemas.microsoft.com/office/drawing/2014/main" id="{6D1AF969-7E03-4ABE-9F6D-FA0A69A5030F}"/>
              </a:ext>
            </a:extLst>
          </p:cNvPr>
          <p:cNvSpPr>
            <a:spLocks noGrp="1"/>
          </p:cNvSpPr>
          <p:nvPr>
            <p:ph type="sldNum" sz="quarter" idx="10"/>
          </p:nvPr>
        </p:nvSpPr>
        <p:spPr/>
        <p:txBody>
          <a:bodyPr/>
          <a:lstStyle/>
          <a:p>
            <a:pPr>
              <a:defRPr/>
            </a:pPr>
            <a:fld id="{D15A0EE8-9CEE-416A-A405-B34BD645285B}" type="slidenum">
              <a:rPr lang="en-US" smtClean="0"/>
              <a:pPr>
                <a:defRPr/>
              </a:pPr>
              <a:t>3</a:t>
            </a:fld>
            <a:endParaRPr lang="en-US" dirty="0"/>
          </a:p>
        </p:txBody>
      </p:sp>
      <p:sp>
        <p:nvSpPr>
          <p:cNvPr id="5" name="Footer Placeholder 4">
            <a:extLst>
              <a:ext uri="{FF2B5EF4-FFF2-40B4-BE49-F238E27FC236}">
                <a16:creationId xmlns:a16="http://schemas.microsoft.com/office/drawing/2014/main" id="{4C6D109D-46C5-4662-9A0F-79707146FB71}"/>
              </a:ext>
            </a:extLst>
          </p:cNvPr>
          <p:cNvSpPr>
            <a:spLocks noGrp="1"/>
          </p:cNvSpPr>
          <p:nvPr>
            <p:ph type="ftr" sz="quarter" idx="11"/>
          </p:nvPr>
        </p:nvSpPr>
        <p:spPr/>
        <p:txBody>
          <a:bodyPr/>
          <a:lstStyle/>
          <a:p>
            <a:pPr>
              <a:defRPr/>
            </a:pPr>
            <a:r>
              <a:rPr lang="en-US" dirty="0"/>
              <a:t>Source: An Indigenous Peoples’ History of the United States, Dunbar-Ortiz, 2014.</a:t>
            </a:r>
          </a:p>
        </p:txBody>
      </p:sp>
    </p:spTree>
    <p:extLst>
      <p:ext uri="{BB962C8B-B14F-4D97-AF65-F5344CB8AC3E}">
        <p14:creationId xmlns:p14="http://schemas.microsoft.com/office/powerpoint/2010/main" val="182844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30</a:t>
            </a:fld>
            <a:endParaRPr lang="en-US" dirty="0"/>
          </a:p>
        </p:txBody>
      </p:sp>
      <p:sp>
        <p:nvSpPr>
          <p:cNvPr id="5" name="Footer Placeholder 4">
            <a:extLst>
              <a:ext uri="{FF2B5EF4-FFF2-40B4-BE49-F238E27FC236}">
                <a16:creationId xmlns:a16="http://schemas.microsoft.com/office/drawing/2014/main" id="{F9569952-A553-410C-B110-3ED29BD31854}"/>
              </a:ext>
            </a:extLst>
          </p:cNvPr>
          <p:cNvSpPr>
            <a:spLocks noGrp="1"/>
          </p:cNvSpPr>
          <p:nvPr>
            <p:ph type="ftr" sz="quarter" idx="11"/>
          </p:nvPr>
        </p:nvSpPr>
        <p:spPr>
          <a:xfrm>
            <a:off x="390168" y="5494123"/>
            <a:ext cx="5745087" cy="529143"/>
          </a:xfrm>
        </p:spPr>
        <p:txBody>
          <a:bodyPr/>
          <a:lstStyle/>
          <a:p>
            <a:pPr>
              <a:defRPr/>
            </a:pPr>
            <a:r>
              <a:rPr lang="en-US" sz="1000" dirty="0"/>
              <a:t>Source: Late 19th-century political cartoon showing injustices and cruelty to Native Americans, including the Cherokee, Shawnee and Delaware nations, by American railroad companies, politicians, federal courts and others. (Credit: </a:t>
            </a:r>
            <a:r>
              <a:rPr lang="en-US" sz="1000" dirty="0" err="1"/>
              <a:t>Bettmann</a:t>
            </a:r>
            <a:r>
              <a:rPr lang="en-US" sz="1000" dirty="0"/>
              <a:t> Archives/Getty Images)</a:t>
            </a:r>
          </a:p>
        </p:txBody>
      </p:sp>
      <p:pic>
        <p:nvPicPr>
          <p:cNvPr id="6" name="Picture 5">
            <a:extLst>
              <a:ext uri="{FF2B5EF4-FFF2-40B4-BE49-F238E27FC236}">
                <a16:creationId xmlns:a16="http://schemas.microsoft.com/office/drawing/2014/main" id="{E4ED24A5-50A0-4C7B-8C78-F519CB1B5674}"/>
              </a:ext>
            </a:extLst>
          </p:cNvPr>
          <p:cNvPicPr>
            <a:picLocks noChangeAspect="1"/>
          </p:cNvPicPr>
          <p:nvPr/>
        </p:nvPicPr>
        <p:blipFill>
          <a:blip r:embed="rId2"/>
          <a:stretch>
            <a:fillRect/>
          </a:stretch>
        </p:blipFill>
        <p:spPr>
          <a:xfrm>
            <a:off x="390168" y="1828800"/>
            <a:ext cx="5731232" cy="3665323"/>
          </a:xfrm>
          <a:prstGeom prst="rect">
            <a:avLst/>
          </a:prstGeom>
        </p:spPr>
      </p:pic>
      <p:sp>
        <p:nvSpPr>
          <p:cNvPr id="7" name="TextBox 6">
            <a:extLst>
              <a:ext uri="{FF2B5EF4-FFF2-40B4-BE49-F238E27FC236}">
                <a16:creationId xmlns:a16="http://schemas.microsoft.com/office/drawing/2014/main" id="{B3B23ACA-19CC-43A9-A7CD-EC70DD4705D1}"/>
              </a:ext>
            </a:extLst>
          </p:cNvPr>
          <p:cNvSpPr txBox="1"/>
          <p:nvPr/>
        </p:nvSpPr>
        <p:spPr>
          <a:xfrm>
            <a:off x="6158346" y="2286000"/>
            <a:ext cx="2737063" cy="2893100"/>
          </a:xfrm>
          <a:prstGeom prst="rect">
            <a:avLst/>
          </a:prstGeom>
          <a:noFill/>
        </p:spPr>
        <p:txBody>
          <a:bodyPr wrap="square" rtlCol="0">
            <a:spAutoFit/>
          </a:bodyPr>
          <a:lstStyle/>
          <a:p>
            <a:pPr algn="ctr"/>
            <a:r>
              <a:rPr lang="en-US" sz="1600" i="1" dirty="0"/>
              <a:t>“The great Pacific Railway is commenced… Immigration will soon pour into these valleys. Ten millions of emigrants will settle in this golden land in twenty years… This is the grandest enterprise under God!” </a:t>
            </a:r>
          </a:p>
          <a:p>
            <a:pPr algn="ctr"/>
            <a:endParaRPr lang="en-US" sz="1600" dirty="0"/>
          </a:p>
          <a:p>
            <a:pPr algn="ctr"/>
            <a:r>
              <a:rPr lang="en-US" sz="1600" dirty="0"/>
              <a:t>- George Francis Train, railroad financer</a:t>
            </a:r>
          </a:p>
        </p:txBody>
      </p:sp>
      <p:sp>
        <p:nvSpPr>
          <p:cNvPr id="8" name="Title 1">
            <a:extLst>
              <a:ext uri="{FF2B5EF4-FFF2-40B4-BE49-F238E27FC236}">
                <a16:creationId xmlns:a16="http://schemas.microsoft.com/office/drawing/2014/main" id="{12A7653F-0794-4224-A15D-E9638E4BED4E}"/>
              </a:ext>
            </a:extLst>
          </p:cNvPr>
          <p:cNvSpPr>
            <a:spLocks noGrp="1"/>
          </p:cNvSpPr>
          <p:nvPr>
            <p:ph type="title"/>
          </p:nvPr>
        </p:nvSpPr>
        <p:spPr>
          <a:xfrm>
            <a:off x="471488" y="274638"/>
            <a:ext cx="8229600" cy="1325562"/>
          </a:xfrm>
        </p:spPr>
        <p:txBody>
          <a:bodyPr>
            <a:normAutofit fontScale="90000"/>
          </a:bodyPr>
          <a:lstStyle/>
          <a:p>
            <a:r>
              <a:rPr lang="en-US" sz="4000" dirty="0"/>
              <a:t>1869: Transcontinental railroad complete; wild buffalo exterminated; war on Native Americans intensifies</a:t>
            </a:r>
          </a:p>
        </p:txBody>
      </p:sp>
    </p:spTree>
    <p:extLst>
      <p:ext uri="{BB962C8B-B14F-4D97-AF65-F5344CB8AC3E}">
        <p14:creationId xmlns:p14="http://schemas.microsoft.com/office/powerpoint/2010/main" val="391515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31</a:t>
            </a:fld>
            <a:endParaRPr lang="en-US" dirty="0"/>
          </a:p>
        </p:txBody>
      </p:sp>
      <p:sp>
        <p:nvSpPr>
          <p:cNvPr id="5" name="Footer Placeholder 4">
            <a:extLst>
              <a:ext uri="{FF2B5EF4-FFF2-40B4-BE49-F238E27FC236}">
                <a16:creationId xmlns:a16="http://schemas.microsoft.com/office/drawing/2014/main" id="{F9569952-A553-410C-B110-3ED29BD31854}"/>
              </a:ext>
            </a:extLst>
          </p:cNvPr>
          <p:cNvSpPr>
            <a:spLocks noGrp="1"/>
          </p:cNvSpPr>
          <p:nvPr>
            <p:ph type="ftr" sz="quarter" idx="11"/>
          </p:nvPr>
        </p:nvSpPr>
        <p:spPr>
          <a:xfrm>
            <a:off x="291313" y="3315590"/>
            <a:ext cx="3213887" cy="239631"/>
          </a:xfrm>
        </p:spPr>
        <p:txBody>
          <a:bodyPr/>
          <a:lstStyle/>
          <a:p>
            <a:pPr>
              <a:defRPr/>
            </a:pPr>
            <a:r>
              <a:rPr lang="en-US" sz="1000" dirty="0"/>
              <a:t>Flag announcing lynching, flown from window of the NAACP in New York City, 1920. Source: Library of Congress</a:t>
            </a:r>
          </a:p>
        </p:txBody>
      </p:sp>
      <p:pic>
        <p:nvPicPr>
          <p:cNvPr id="3" name="Picture 2" descr="A sign on the side of a building&#10;&#10;Description automatically generated">
            <a:extLst>
              <a:ext uri="{FF2B5EF4-FFF2-40B4-BE49-F238E27FC236}">
                <a16:creationId xmlns:a16="http://schemas.microsoft.com/office/drawing/2014/main" id="{E405C380-833A-45CE-BB39-1C9321B95711}"/>
              </a:ext>
            </a:extLst>
          </p:cNvPr>
          <p:cNvPicPr>
            <a:picLocks noChangeAspect="1"/>
          </p:cNvPicPr>
          <p:nvPr/>
        </p:nvPicPr>
        <p:blipFill rotWithShape="1">
          <a:blip r:embed="rId2">
            <a:extLst>
              <a:ext uri="{28A0092B-C50C-407E-A947-70E740481C1C}">
                <a14:useLocalDpi xmlns:a14="http://schemas.microsoft.com/office/drawing/2010/main" val="0"/>
              </a:ext>
            </a:extLst>
          </a:blip>
          <a:srcRect l="7325" t="7531" r="5859" b="7497"/>
          <a:stretch/>
        </p:blipFill>
        <p:spPr>
          <a:xfrm>
            <a:off x="291313" y="973074"/>
            <a:ext cx="3061487" cy="2303525"/>
          </a:xfrm>
          <a:prstGeom prst="rect">
            <a:avLst/>
          </a:prstGeom>
        </p:spPr>
      </p:pic>
      <p:pic>
        <p:nvPicPr>
          <p:cNvPr id="6" name="Picture 5">
            <a:extLst>
              <a:ext uri="{FF2B5EF4-FFF2-40B4-BE49-F238E27FC236}">
                <a16:creationId xmlns:a16="http://schemas.microsoft.com/office/drawing/2014/main" id="{6E2A1839-6A82-4F9C-8111-46950FC45DBC}"/>
              </a:ext>
            </a:extLst>
          </p:cNvPr>
          <p:cNvPicPr>
            <a:picLocks noChangeAspect="1"/>
          </p:cNvPicPr>
          <p:nvPr/>
        </p:nvPicPr>
        <p:blipFill>
          <a:blip r:embed="rId3"/>
          <a:stretch>
            <a:fillRect/>
          </a:stretch>
        </p:blipFill>
        <p:spPr>
          <a:xfrm>
            <a:off x="4572000" y="990045"/>
            <a:ext cx="3932382" cy="1595671"/>
          </a:xfrm>
          <a:prstGeom prst="rect">
            <a:avLst/>
          </a:prstGeom>
        </p:spPr>
      </p:pic>
      <p:sp>
        <p:nvSpPr>
          <p:cNvPr id="7" name="Footer Placeholder 4">
            <a:extLst>
              <a:ext uri="{FF2B5EF4-FFF2-40B4-BE49-F238E27FC236}">
                <a16:creationId xmlns:a16="http://schemas.microsoft.com/office/drawing/2014/main" id="{BCAC28CD-C284-417C-9AE8-97F73681FA67}"/>
              </a:ext>
            </a:extLst>
          </p:cNvPr>
          <p:cNvSpPr txBox="1">
            <a:spLocks/>
          </p:cNvSpPr>
          <p:nvPr/>
        </p:nvSpPr>
        <p:spPr>
          <a:xfrm>
            <a:off x="4602018" y="2585161"/>
            <a:ext cx="3932382" cy="309329"/>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Black History Collection, Manuscript Division, Library of Congress </a:t>
            </a:r>
          </a:p>
        </p:txBody>
      </p:sp>
      <p:pic>
        <p:nvPicPr>
          <p:cNvPr id="9" name="Picture 8" descr="A person standing in a kitchen&#10;&#10;Description automatically generated">
            <a:extLst>
              <a:ext uri="{FF2B5EF4-FFF2-40B4-BE49-F238E27FC236}">
                <a16:creationId xmlns:a16="http://schemas.microsoft.com/office/drawing/2014/main" id="{9FE0E671-0F11-4065-9344-CDEA49DEF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60" y="3657600"/>
            <a:ext cx="3440828" cy="2286000"/>
          </a:xfrm>
          <a:prstGeom prst="rect">
            <a:avLst/>
          </a:prstGeom>
        </p:spPr>
      </p:pic>
      <p:sp>
        <p:nvSpPr>
          <p:cNvPr id="10" name="Footer Placeholder 4">
            <a:extLst>
              <a:ext uri="{FF2B5EF4-FFF2-40B4-BE49-F238E27FC236}">
                <a16:creationId xmlns:a16="http://schemas.microsoft.com/office/drawing/2014/main" id="{F5FBBB40-9739-443F-A595-BBF64F7784E3}"/>
              </a:ext>
            </a:extLst>
          </p:cNvPr>
          <p:cNvSpPr txBox="1">
            <a:spLocks/>
          </p:cNvSpPr>
          <p:nvPr/>
        </p:nvSpPr>
        <p:spPr>
          <a:xfrm>
            <a:off x="293405" y="5943600"/>
            <a:ext cx="3454683" cy="1524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Russell Lee/Library of Congress, Oklahoma City, 1939</a:t>
            </a:r>
          </a:p>
        </p:txBody>
      </p:sp>
      <p:pic>
        <p:nvPicPr>
          <p:cNvPr id="12" name="Picture 11">
            <a:extLst>
              <a:ext uri="{FF2B5EF4-FFF2-40B4-BE49-F238E27FC236}">
                <a16:creationId xmlns:a16="http://schemas.microsoft.com/office/drawing/2014/main" id="{50EBC022-63D2-4FD8-AA92-D62B8AE22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2962253"/>
            <a:ext cx="4387489" cy="2900618"/>
          </a:xfrm>
          <a:prstGeom prst="rect">
            <a:avLst/>
          </a:prstGeom>
        </p:spPr>
      </p:pic>
      <p:sp>
        <p:nvSpPr>
          <p:cNvPr id="13" name="Footer Placeholder 4">
            <a:extLst>
              <a:ext uri="{FF2B5EF4-FFF2-40B4-BE49-F238E27FC236}">
                <a16:creationId xmlns:a16="http://schemas.microsoft.com/office/drawing/2014/main" id="{B65DEDAB-6DC7-4129-9705-EC6745F90E3E}"/>
              </a:ext>
            </a:extLst>
          </p:cNvPr>
          <p:cNvSpPr txBox="1">
            <a:spLocks/>
          </p:cNvSpPr>
          <p:nvPr/>
        </p:nvSpPr>
        <p:spPr>
          <a:xfrm>
            <a:off x="4419600" y="5921334"/>
            <a:ext cx="4387489" cy="497442"/>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Source: Seven-year-old dressed in Ku Klux Klansman robes rides in a Klan motorcade on August 14, 1956, in Macon, Georgia. (</a:t>
            </a:r>
            <a:r>
              <a:rPr lang="en-US" sz="1000" dirty="0" err="1"/>
              <a:t>Bettmann</a:t>
            </a:r>
            <a:r>
              <a:rPr lang="en-US" sz="1000" dirty="0"/>
              <a:t>/Getty Images); White children protest desegregation in Chicago, Illinois, 1966. (Declan </a:t>
            </a:r>
            <a:r>
              <a:rPr lang="en-US" sz="1000" dirty="0" err="1"/>
              <a:t>Haun</a:t>
            </a:r>
            <a:r>
              <a:rPr lang="en-US" sz="1000" dirty="0"/>
              <a:t>/Chicago History Museum)</a:t>
            </a:r>
          </a:p>
        </p:txBody>
      </p:sp>
      <p:sp>
        <p:nvSpPr>
          <p:cNvPr id="11" name="Title 1">
            <a:extLst>
              <a:ext uri="{FF2B5EF4-FFF2-40B4-BE49-F238E27FC236}">
                <a16:creationId xmlns:a16="http://schemas.microsoft.com/office/drawing/2014/main" id="{9D2BCCEA-37C2-4F6A-A4E4-676EE949609C}"/>
              </a:ext>
            </a:extLst>
          </p:cNvPr>
          <p:cNvSpPr>
            <a:spLocks noGrp="1"/>
          </p:cNvSpPr>
          <p:nvPr>
            <p:ph type="title"/>
          </p:nvPr>
        </p:nvSpPr>
        <p:spPr>
          <a:xfrm>
            <a:off x="471488" y="274638"/>
            <a:ext cx="8229600" cy="715962"/>
          </a:xfrm>
        </p:spPr>
        <p:txBody>
          <a:bodyPr>
            <a:normAutofit/>
          </a:bodyPr>
          <a:lstStyle/>
          <a:p>
            <a:r>
              <a:rPr lang="en-US" sz="4000" dirty="0"/>
              <a:t>1865-1968: Segregation Era</a:t>
            </a:r>
          </a:p>
        </p:txBody>
      </p:sp>
    </p:spTree>
    <p:extLst>
      <p:ext uri="{BB962C8B-B14F-4D97-AF65-F5344CB8AC3E}">
        <p14:creationId xmlns:p14="http://schemas.microsoft.com/office/powerpoint/2010/main" val="26504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8"/>
            <a:ext cx="8229600" cy="971550"/>
          </a:xfrm>
        </p:spPr>
        <p:txBody>
          <a:bodyPr wrap="square" anchor="ctr">
            <a:noAutofit/>
          </a:bodyPr>
          <a:lstStyle/>
          <a:p>
            <a:pPr>
              <a:lnSpc>
                <a:spcPct val="90000"/>
              </a:lnSpc>
            </a:pPr>
            <a:r>
              <a:rPr lang="en-US" sz="4000" dirty="0"/>
              <a:t>1917-2015: Segregation persists</a:t>
            </a:r>
          </a:p>
        </p:txBody>
      </p:sp>
      <p:sp>
        <p:nvSpPr>
          <p:cNvPr id="6" name="Content Placeholder 5">
            <a:extLst>
              <a:ext uri="{FF2B5EF4-FFF2-40B4-BE49-F238E27FC236}">
                <a16:creationId xmlns:a16="http://schemas.microsoft.com/office/drawing/2014/main" id="{380B4AB8-08CE-49AB-AE1D-E43AE610FE10}"/>
              </a:ext>
            </a:extLst>
          </p:cNvPr>
          <p:cNvSpPr>
            <a:spLocks noGrp="1"/>
          </p:cNvSpPr>
          <p:nvPr>
            <p:ph sz="half" idx="1"/>
          </p:nvPr>
        </p:nvSpPr>
        <p:spPr>
          <a:xfrm>
            <a:off x="152400" y="1246188"/>
            <a:ext cx="4343400" cy="4854361"/>
          </a:xfrm>
        </p:spPr>
        <p:txBody>
          <a:bodyPr wrap="square" anchor="t">
            <a:normAutofit/>
          </a:bodyPr>
          <a:lstStyle/>
          <a:p>
            <a:pPr>
              <a:lnSpc>
                <a:spcPct val="90000"/>
              </a:lnSpc>
            </a:pPr>
            <a:r>
              <a:rPr lang="en-US" sz="1800" dirty="0"/>
              <a:t>In </a:t>
            </a:r>
            <a:r>
              <a:rPr lang="en-US" sz="1800" dirty="0">
                <a:solidFill>
                  <a:srgbClr val="FAAF40"/>
                </a:solidFill>
              </a:rPr>
              <a:t>1917</a:t>
            </a:r>
            <a:r>
              <a:rPr lang="en-US" sz="1800" dirty="0"/>
              <a:t>, the U.S. Supreme Court ruled that the government could not enforce racial zoning. </a:t>
            </a:r>
          </a:p>
          <a:p>
            <a:pPr>
              <a:lnSpc>
                <a:spcPct val="90000"/>
              </a:lnSpc>
            </a:pPr>
            <a:r>
              <a:rPr lang="en-US" sz="1800" dirty="0"/>
              <a:t>About </a:t>
            </a:r>
            <a:r>
              <a:rPr lang="en-US" sz="1800" dirty="0">
                <a:solidFill>
                  <a:srgbClr val="FAAF40"/>
                </a:solidFill>
              </a:rPr>
              <a:t>50 years later</a:t>
            </a:r>
            <a:r>
              <a:rPr lang="en-US" sz="1800" dirty="0"/>
              <a:t>, the Fair Housing Act outlawed racial discrimination. </a:t>
            </a:r>
          </a:p>
          <a:p>
            <a:pPr>
              <a:lnSpc>
                <a:spcPct val="90000"/>
              </a:lnSpc>
            </a:pPr>
            <a:r>
              <a:rPr lang="en-US" sz="1800" dirty="0"/>
              <a:t>It took </a:t>
            </a:r>
            <a:r>
              <a:rPr lang="en-US" sz="1800" dirty="0">
                <a:solidFill>
                  <a:srgbClr val="FAAF40"/>
                </a:solidFill>
              </a:rPr>
              <a:t>another 50 years </a:t>
            </a:r>
            <a:r>
              <a:rPr lang="en-US" sz="1800" dirty="0"/>
              <a:t>for the Supreme Court to decide </a:t>
            </a:r>
            <a:r>
              <a:rPr lang="en-US" sz="1800" dirty="0">
                <a:solidFill>
                  <a:srgbClr val="FAAF40"/>
                </a:solidFill>
              </a:rPr>
              <a:t>in 2015 </a:t>
            </a:r>
            <a:r>
              <a:rPr lang="en-US" sz="1800" dirty="0"/>
              <a:t>that policies that implicitly affected minorities were also unconstitutional. </a:t>
            </a:r>
          </a:p>
          <a:p>
            <a:pPr>
              <a:lnSpc>
                <a:spcPct val="90000"/>
              </a:lnSpc>
            </a:pPr>
            <a:r>
              <a:rPr lang="en-US" sz="1800" dirty="0"/>
              <a:t>“Economic segregation in housing is damaging, and perhaps even as insidious as outright racial segregation, because while in effect it still excludes substantial numbers of people of color from good places to live, it does so with the open consent of the law.”</a:t>
            </a:r>
          </a:p>
        </p:txBody>
      </p:sp>
      <p:pic>
        <p:nvPicPr>
          <p:cNvPr id="7" name="Picture 6">
            <a:extLst>
              <a:ext uri="{FF2B5EF4-FFF2-40B4-BE49-F238E27FC236}">
                <a16:creationId xmlns:a16="http://schemas.microsoft.com/office/drawing/2014/main" id="{C694670C-666E-404F-8A6A-1D9A8757F7EB}"/>
              </a:ext>
            </a:extLst>
          </p:cNvPr>
          <p:cNvPicPr>
            <a:picLocks noChangeAspect="1"/>
          </p:cNvPicPr>
          <p:nvPr/>
        </p:nvPicPr>
        <p:blipFill>
          <a:blip r:embed="rId2"/>
          <a:stretch>
            <a:fillRect/>
          </a:stretch>
        </p:blipFill>
        <p:spPr>
          <a:xfrm>
            <a:off x="4662487" y="1295400"/>
            <a:ext cx="4440883" cy="3186333"/>
          </a:xfrm>
          <a:prstGeom prst="rect">
            <a:avLst/>
          </a:prstGeom>
          <a:noFill/>
        </p:spPr>
      </p:pic>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a:xfrm>
            <a:off x="7970838" y="6286500"/>
            <a:ext cx="730250" cy="365125"/>
          </a:xfrm>
        </p:spPr>
        <p:txBody>
          <a:bodyPr anchor="ctr">
            <a:normAutofit/>
          </a:bodyPr>
          <a:lstStyle/>
          <a:p>
            <a:pPr>
              <a:spcAft>
                <a:spcPts val="600"/>
              </a:spcAft>
              <a:defRPr/>
            </a:pPr>
            <a:fld id="{D15A0EE8-9CEE-416A-A405-B34BD645285B}" type="slidenum">
              <a:rPr lang="en-US" smtClean="0"/>
              <a:pPr>
                <a:spcAft>
                  <a:spcPts val="600"/>
                </a:spcAft>
                <a:defRPr/>
              </a:pPr>
              <a:t>32</a:t>
            </a:fld>
            <a:endParaRPr lang="en-US"/>
          </a:p>
        </p:txBody>
      </p:sp>
      <p:sp>
        <p:nvSpPr>
          <p:cNvPr id="5" name="Footer Placeholder 4">
            <a:extLst>
              <a:ext uri="{FF2B5EF4-FFF2-40B4-BE49-F238E27FC236}">
                <a16:creationId xmlns:a16="http://schemas.microsoft.com/office/drawing/2014/main" id="{65F6359D-BBEE-4358-86AF-C1BDB13CD0EA}"/>
              </a:ext>
            </a:extLst>
          </p:cNvPr>
          <p:cNvSpPr>
            <a:spLocks noGrp="1"/>
          </p:cNvSpPr>
          <p:nvPr>
            <p:ph type="ftr" sz="quarter" idx="11"/>
          </p:nvPr>
        </p:nvSpPr>
        <p:spPr>
          <a:xfrm>
            <a:off x="5029199" y="4550062"/>
            <a:ext cx="3657601" cy="1447800"/>
          </a:xfrm>
        </p:spPr>
        <p:txBody>
          <a:bodyPr anchor="ctr">
            <a:normAutofit fontScale="92500"/>
          </a:bodyPr>
          <a:lstStyle/>
          <a:p>
            <a:pPr>
              <a:lnSpc>
                <a:spcPct val="90000"/>
              </a:lnSpc>
              <a:spcAft>
                <a:spcPts val="600"/>
              </a:spcAft>
              <a:defRPr/>
            </a:pPr>
            <a:r>
              <a:rPr lang="en-US" sz="1400" dirty="0"/>
              <a:t>A 1939 Home Owner’s Loan Corporation “residential security map” of Chicago shows discrimination against low-income and minority neighborhoods. The residents of the areas marked red (representing “hazardous” real-estate markets) were denied FHA-backed mortgages. Source: map development by Frankie </a:t>
            </a:r>
            <a:r>
              <a:rPr lang="en-US" sz="1400" dirty="0" err="1"/>
              <a:t>Dintino</a:t>
            </a:r>
            <a:endParaRPr lang="en-US" sz="1400" dirty="0"/>
          </a:p>
        </p:txBody>
      </p:sp>
    </p:spTree>
    <p:extLst>
      <p:ext uri="{BB962C8B-B14F-4D97-AF65-F5344CB8AC3E}">
        <p14:creationId xmlns:p14="http://schemas.microsoft.com/office/powerpoint/2010/main" val="311651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33</a:t>
            </a:fld>
            <a:endParaRPr lang="en-US" dirty="0"/>
          </a:p>
        </p:txBody>
      </p:sp>
      <p:pic>
        <p:nvPicPr>
          <p:cNvPr id="7" name="Picture 6" descr="A vintage photo of a person&#10;&#10;Description automatically generated">
            <a:extLst>
              <a:ext uri="{FF2B5EF4-FFF2-40B4-BE49-F238E27FC236}">
                <a16:creationId xmlns:a16="http://schemas.microsoft.com/office/drawing/2014/main" id="{61563827-F97B-4155-9D08-33E344F01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768" y="1143001"/>
            <a:ext cx="4199466" cy="2362200"/>
          </a:xfrm>
          <a:prstGeom prst="rect">
            <a:avLst/>
          </a:prstGeom>
        </p:spPr>
      </p:pic>
      <p:sp>
        <p:nvSpPr>
          <p:cNvPr id="8" name="Footer Placeholder 4">
            <a:extLst>
              <a:ext uri="{FF2B5EF4-FFF2-40B4-BE49-F238E27FC236}">
                <a16:creationId xmlns:a16="http://schemas.microsoft.com/office/drawing/2014/main" id="{74F6D5F9-9689-4450-A777-02CFA7D2E243}"/>
              </a:ext>
            </a:extLst>
          </p:cNvPr>
          <p:cNvSpPr txBox="1">
            <a:spLocks/>
          </p:cNvSpPr>
          <p:nvPr/>
        </p:nvSpPr>
        <p:spPr>
          <a:xfrm>
            <a:off x="5043059" y="3657601"/>
            <a:ext cx="4098632" cy="990600"/>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400" dirty="0"/>
              <a:t>A man with a camera looks at the skeletons of iron beds above the ashes of a burned-out block after the Tulsa Race Riot, Tulsa, Oklahoma, 1921. Source: Oklahoma Historical Society/Getty Images</a:t>
            </a:r>
          </a:p>
        </p:txBody>
      </p:sp>
      <p:sp>
        <p:nvSpPr>
          <p:cNvPr id="9" name="Title 1">
            <a:extLst>
              <a:ext uri="{FF2B5EF4-FFF2-40B4-BE49-F238E27FC236}">
                <a16:creationId xmlns:a16="http://schemas.microsoft.com/office/drawing/2014/main" id="{1AF10934-F45C-45A5-8224-EA59C9F8444B}"/>
              </a:ext>
            </a:extLst>
          </p:cNvPr>
          <p:cNvSpPr>
            <a:spLocks noGrp="1"/>
          </p:cNvSpPr>
          <p:nvPr>
            <p:ph type="title"/>
          </p:nvPr>
        </p:nvSpPr>
        <p:spPr>
          <a:xfrm>
            <a:off x="471488" y="274637"/>
            <a:ext cx="8229600" cy="868363"/>
          </a:xfrm>
        </p:spPr>
        <p:txBody>
          <a:bodyPr>
            <a:normAutofit/>
          </a:bodyPr>
          <a:lstStyle/>
          <a:p>
            <a:r>
              <a:rPr lang="en-US" sz="4000" dirty="0"/>
              <a:t>1921: Tulsa Race Massacre</a:t>
            </a:r>
          </a:p>
        </p:txBody>
      </p:sp>
      <p:sp>
        <p:nvSpPr>
          <p:cNvPr id="2" name="Rectangle 1">
            <a:extLst>
              <a:ext uri="{FF2B5EF4-FFF2-40B4-BE49-F238E27FC236}">
                <a16:creationId xmlns:a16="http://schemas.microsoft.com/office/drawing/2014/main" id="{92683BEE-19F7-408F-9B67-3779A72D5177}"/>
              </a:ext>
            </a:extLst>
          </p:cNvPr>
          <p:cNvSpPr/>
          <p:nvPr/>
        </p:nvSpPr>
        <p:spPr>
          <a:xfrm>
            <a:off x="215516" y="1115291"/>
            <a:ext cx="4572000" cy="4801314"/>
          </a:xfrm>
          <a:prstGeom prst="rect">
            <a:avLst/>
          </a:prstGeom>
        </p:spPr>
        <p:txBody>
          <a:bodyPr>
            <a:spAutoFit/>
          </a:bodyPr>
          <a:lstStyle/>
          <a:p>
            <a:r>
              <a:rPr lang="en-US" dirty="0"/>
              <a:t>The Tulsa massacre, Greenwood Massacre, or the Black Wall Street Massacre, when mobs of white residents attacked black residents and businesses of the Greenwood District in Tulsa, Oklahoma. </a:t>
            </a:r>
          </a:p>
          <a:p>
            <a:r>
              <a:rPr lang="en-US" dirty="0"/>
              <a:t>It has been called "</a:t>
            </a:r>
            <a:r>
              <a:rPr lang="en-US" dirty="0">
                <a:solidFill>
                  <a:srgbClr val="FAAF40"/>
                </a:solidFill>
              </a:rPr>
              <a:t>the single worst incident of racial violence in American history</a:t>
            </a:r>
            <a:r>
              <a:rPr lang="en-US" dirty="0"/>
              <a:t>." The attack, carried out on the ground </a:t>
            </a:r>
            <a:r>
              <a:rPr lang="en-US" dirty="0">
                <a:solidFill>
                  <a:srgbClr val="FAAF40"/>
                </a:solidFill>
              </a:rPr>
              <a:t>and from private aircraft</a:t>
            </a:r>
            <a:r>
              <a:rPr lang="en-US" dirty="0"/>
              <a:t>, destroyed more than 35 square blocks of the district, the wealthiest black community in the US, known as "Black Wall Street".</a:t>
            </a:r>
          </a:p>
          <a:p>
            <a:endParaRPr lang="en-US" dirty="0"/>
          </a:p>
          <a:p>
            <a:r>
              <a:rPr lang="en-US" dirty="0"/>
              <a:t>Many survivors left Tulsa. Black and white residents who stayed in the city were silent for decades about the terror, violence, and losses of this event. </a:t>
            </a:r>
            <a:r>
              <a:rPr lang="en-US" dirty="0">
                <a:solidFill>
                  <a:srgbClr val="FAAF40"/>
                </a:solidFill>
              </a:rPr>
              <a:t>The riot was largely omitted from local, state, and national histories.</a:t>
            </a:r>
          </a:p>
        </p:txBody>
      </p:sp>
    </p:spTree>
    <p:extLst>
      <p:ext uri="{BB962C8B-B14F-4D97-AF65-F5344CB8AC3E}">
        <p14:creationId xmlns:p14="http://schemas.microsoft.com/office/powerpoint/2010/main" val="2620160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34</a:t>
            </a:fld>
            <a:endParaRPr lang="en-US" dirty="0"/>
          </a:p>
        </p:txBody>
      </p:sp>
      <p:sp>
        <p:nvSpPr>
          <p:cNvPr id="5" name="Footer Placeholder 4">
            <a:extLst>
              <a:ext uri="{FF2B5EF4-FFF2-40B4-BE49-F238E27FC236}">
                <a16:creationId xmlns:a16="http://schemas.microsoft.com/office/drawing/2014/main" id="{F9569952-A553-410C-B110-3ED29BD31854}"/>
              </a:ext>
            </a:extLst>
          </p:cNvPr>
          <p:cNvSpPr>
            <a:spLocks noGrp="1"/>
          </p:cNvSpPr>
          <p:nvPr>
            <p:ph type="ftr" sz="quarter" idx="11"/>
          </p:nvPr>
        </p:nvSpPr>
        <p:spPr>
          <a:xfrm>
            <a:off x="7162800" y="3186921"/>
            <a:ext cx="1560506" cy="276225"/>
          </a:xfrm>
        </p:spPr>
        <p:txBody>
          <a:bodyPr/>
          <a:lstStyle/>
          <a:p>
            <a:pPr>
              <a:defRPr/>
            </a:pPr>
            <a:r>
              <a:rPr lang="en-US" sz="1000" dirty="0"/>
              <a:t>Source: Getty Images</a:t>
            </a:r>
          </a:p>
        </p:txBody>
      </p:sp>
      <p:sp>
        <p:nvSpPr>
          <p:cNvPr id="2" name="Rectangle 1">
            <a:extLst>
              <a:ext uri="{FF2B5EF4-FFF2-40B4-BE49-F238E27FC236}">
                <a16:creationId xmlns:a16="http://schemas.microsoft.com/office/drawing/2014/main" id="{C32DB3D5-FB99-4003-AE8F-1B823978DB1A}"/>
              </a:ext>
            </a:extLst>
          </p:cNvPr>
          <p:cNvSpPr/>
          <p:nvPr/>
        </p:nvSpPr>
        <p:spPr>
          <a:xfrm>
            <a:off x="331800" y="1295399"/>
            <a:ext cx="4849800" cy="1323439"/>
          </a:xfrm>
          <a:prstGeom prst="rect">
            <a:avLst/>
          </a:prstGeom>
        </p:spPr>
        <p:txBody>
          <a:bodyPr wrap="square">
            <a:spAutoFit/>
          </a:bodyPr>
          <a:lstStyle/>
          <a:p>
            <a:r>
              <a:rPr lang="en-US" sz="1600" i="1" dirty="0"/>
              <a:t>“They left as though they were fleeing some curse… they were willing to make almost any sacrifice to obtain a railroad ticket and they left with the intention of staying.” </a:t>
            </a:r>
            <a:r>
              <a:rPr lang="en-US" sz="1600" dirty="0"/>
              <a:t>- Wrote scholar Emmett J. Scott, an observer of the early years of the migration</a:t>
            </a:r>
          </a:p>
        </p:txBody>
      </p:sp>
      <p:pic>
        <p:nvPicPr>
          <p:cNvPr id="6" name="Picture 5" descr="A group of people riding on the back of a truck&#10;&#10;Description automatically generated">
            <a:extLst>
              <a:ext uri="{FF2B5EF4-FFF2-40B4-BE49-F238E27FC236}">
                <a16:creationId xmlns:a16="http://schemas.microsoft.com/office/drawing/2014/main" id="{F37B384B-D3CE-4FA9-AFEB-93BC22B2A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51111"/>
            <a:ext cx="2932106" cy="2221070"/>
          </a:xfrm>
          <a:prstGeom prst="rect">
            <a:avLst/>
          </a:prstGeom>
        </p:spPr>
      </p:pic>
      <p:pic>
        <p:nvPicPr>
          <p:cNvPr id="10" name="Picture 9" descr="A screenshot of a cell phone screen with text&#10;&#10;Description automatically generated">
            <a:extLst>
              <a:ext uri="{FF2B5EF4-FFF2-40B4-BE49-F238E27FC236}">
                <a16:creationId xmlns:a16="http://schemas.microsoft.com/office/drawing/2014/main" id="{9AE3F5FE-5FBF-4990-A633-56BF68B3D964}"/>
              </a:ext>
            </a:extLst>
          </p:cNvPr>
          <p:cNvPicPr>
            <a:picLocks noChangeAspect="1"/>
          </p:cNvPicPr>
          <p:nvPr/>
        </p:nvPicPr>
        <p:blipFill rotWithShape="1">
          <a:blip r:embed="rId3">
            <a:extLst>
              <a:ext uri="{28A0092B-C50C-407E-A947-70E740481C1C}">
                <a14:useLocalDpi xmlns:a14="http://schemas.microsoft.com/office/drawing/2010/main" val="0"/>
              </a:ext>
            </a:extLst>
          </a:blip>
          <a:srcRect t="9576" b="12500"/>
          <a:stretch/>
        </p:blipFill>
        <p:spPr>
          <a:xfrm>
            <a:off x="4596837" y="3554194"/>
            <a:ext cx="4387273" cy="2375118"/>
          </a:xfrm>
          <a:prstGeom prst="rect">
            <a:avLst/>
          </a:prstGeom>
        </p:spPr>
      </p:pic>
      <p:sp>
        <p:nvSpPr>
          <p:cNvPr id="11" name="Footer Placeholder 4">
            <a:extLst>
              <a:ext uri="{FF2B5EF4-FFF2-40B4-BE49-F238E27FC236}">
                <a16:creationId xmlns:a16="http://schemas.microsoft.com/office/drawing/2014/main" id="{56E11B1F-5CE8-48AC-B903-28E4D3D71893}"/>
              </a:ext>
            </a:extLst>
          </p:cNvPr>
          <p:cNvSpPr txBox="1">
            <a:spLocks/>
          </p:cNvSpPr>
          <p:nvPr/>
        </p:nvSpPr>
        <p:spPr>
          <a:xfrm>
            <a:off x="4857642" y="6025122"/>
            <a:ext cx="3865664" cy="4286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As migrants filled Northern factories, groups offering social services handed out advertising cards. Source: University of Illinois at Chicago. The University Library, Special Collections Department, Arthur and Graham </a:t>
            </a:r>
            <a:r>
              <a:rPr lang="en-US" sz="1000" dirty="0" err="1"/>
              <a:t>Aldis</a:t>
            </a:r>
            <a:r>
              <a:rPr lang="en-US" sz="1000" dirty="0"/>
              <a:t> Papers.</a:t>
            </a:r>
          </a:p>
        </p:txBody>
      </p:sp>
      <p:pic>
        <p:nvPicPr>
          <p:cNvPr id="13" name="Picture 12" descr="A close up of text on a white background&#10;&#10;Description automatically generated">
            <a:extLst>
              <a:ext uri="{FF2B5EF4-FFF2-40B4-BE49-F238E27FC236}">
                <a16:creationId xmlns:a16="http://schemas.microsoft.com/office/drawing/2014/main" id="{F9E8BFC6-358C-4768-8375-617BF2E61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94" y="2895600"/>
            <a:ext cx="3687877" cy="2881154"/>
          </a:xfrm>
          <a:prstGeom prst="rect">
            <a:avLst/>
          </a:prstGeom>
        </p:spPr>
      </p:pic>
      <p:sp>
        <p:nvSpPr>
          <p:cNvPr id="14" name="Footer Placeholder 4">
            <a:extLst>
              <a:ext uri="{FF2B5EF4-FFF2-40B4-BE49-F238E27FC236}">
                <a16:creationId xmlns:a16="http://schemas.microsoft.com/office/drawing/2014/main" id="{9907FF58-20F5-4A8E-B14D-BA4D26DFD899}"/>
              </a:ext>
            </a:extLst>
          </p:cNvPr>
          <p:cNvSpPr txBox="1">
            <a:spLocks/>
          </p:cNvSpPr>
          <p:nvPr/>
        </p:nvSpPr>
        <p:spPr>
          <a:xfrm>
            <a:off x="331800" y="5818247"/>
            <a:ext cx="3865664" cy="2762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000" dirty="0"/>
              <a:t>Graph showing the percentage of African American population living in the American South, 1790-2010. Source: </a:t>
            </a:r>
            <a:r>
              <a:rPr lang="en-US" sz="1000" dirty="0" err="1"/>
              <a:t>wikipedia</a:t>
            </a:r>
            <a:endParaRPr lang="en-US" sz="1000" dirty="0"/>
          </a:p>
        </p:txBody>
      </p:sp>
      <p:sp>
        <p:nvSpPr>
          <p:cNvPr id="12" name="Title 1">
            <a:extLst>
              <a:ext uri="{FF2B5EF4-FFF2-40B4-BE49-F238E27FC236}">
                <a16:creationId xmlns:a16="http://schemas.microsoft.com/office/drawing/2014/main" id="{94E93D7F-F00F-443C-B39F-308A97B5FAAD}"/>
              </a:ext>
            </a:extLst>
          </p:cNvPr>
          <p:cNvSpPr>
            <a:spLocks noGrp="1"/>
          </p:cNvSpPr>
          <p:nvPr>
            <p:ph type="title"/>
          </p:nvPr>
        </p:nvSpPr>
        <p:spPr>
          <a:xfrm>
            <a:off x="471488" y="274637"/>
            <a:ext cx="8229600" cy="868363"/>
          </a:xfrm>
        </p:spPr>
        <p:txBody>
          <a:bodyPr>
            <a:normAutofit fontScale="90000"/>
          </a:bodyPr>
          <a:lstStyle/>
          <a:p>
            <a:r>
              <a:rPr lang="en-US" sz="4000" dirty="0"/>
              <a:t>1916-1968: “Great Migration” African Americans flee northwards</a:t>
            </a:r>
          </a:p>
        </p:txBody>
      </p:sp>
    </p:spTree>
    <p:extLst>
      <p:ext uri="{BB962C8B-B14F-4D97-AF65-F5344CB8AC3E}">
        <p14:creationId xmlns:p14="http://schemas.microsoft.com/office/powerpoint/2010/main" val="2964449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achel Nicholai…"/>
          <p:cNvSpPr txBox="1">
            <a:spLocks noGrp="1"/>
          </p:cNvSpPr>
          <p:nvPr>
            <p:ph type="title"/>
          </p:nvPr>
        </p:nvSpPr>
        <p:spPr>
          <a:xfrm>
            <a:off x="381000" y="3480435"/>
            <a:ext cx="4585179" cy="2355973"/>
          </a:xfrm>
          <a:prstGeom prst="rect">
            <a:avLst/>
          </a:prstGeom>
        </p:spPr>
        <p:txBody>
          <a:bodyPr/>
          <a:lstStyle/>
          <a:p>
            <a:r>
              <a:rPr lang="en-US" sz="3200" dirty="0"/>
              <a:t>Omari Richins</a:t>
            </a:r>
            <a:r>
              <a:rPr lang="en-US" sz="3200" b="0" dirty="0"/>
              <a:t>​ on </a:t>
            </a:r>
            <a:br>
              <a:rPr lang="en-US" sz="3200" b="0" dirty="0">
                <a:solidFill>
                  <a:srgbClr val="3F3F3F"/>
                </a:solidFill>
                <a:ea typeface="+mj-lt"/>
                <a:cs typeface="+mj-lt"/>
              </a:rPr>
            </a:br>
            <a:r>
              <a:rPr lang="en-US" sz="3200" dirty="0">
                <a:solidFill>
                  <a:srgbClr val="F05A28"/>
                </a:solidFill>
                <a:ea typeface="+mj-lt"/>
                <a:cs typeface="+mj-lt"/>
              </a:rPr>
              <a:t>Slavery &amp; Colonialism</a:t>
            </a:r>
            <a:endParaRPr lang="en-US" sz="3200" b="0" dirty="0">
              <a:solidFill>
                <a:srgbClr val="F05A28"/>
              </a:solidFill>
              <a:ea typeface="+mj-lt"/>
              <a:cs typeface="+mj-lt"/>
            </a:endParaRPr>
          </a:p>
        </p:txBody>
      </p:sp>
      <p:sp>
        <p:nvSpPr>
          <p:cNvPr id="3" name="Rectangle 2">
            <a:extLst>
              <a:ext uri="{FF2B5EF4-FFF2-40B4-BE49-F238E27FC236}">
                <a16:creationId xmlns:a16="http://schemas.microsoft.com/office/drawing/2014/main" id="{3BE6BAA3-3D3A-A24B-8129-623F3D260441}"/>
              </a:ext>
            </a:extLst>
          </p:cNvPr>
          <p:cNvSpPr/>
          <p:nvPr/>
        </p:nvSpPr>
        <p:spPr>
          <a:xfrm>
            <a:off x="4450813" y="3244334"/>
            <a:ext cx="24237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pic>
        <p:nvPicPr>
          <p:cNvPr id="7" name="Picture Placeholder 6" descr="A person standing posing for the camera&#10;&#10;Description automatically generated">
            <a:extLst>
              <a:ext uri="{FF2B5EF4-FFF2-40B4-BE49-F238E27FC236}">
                <a16:creationId xmlns:a16="http://schemas.microsoft.com/office/drawing/2014/main" id="{525C61FD-69C4-5C4A-9C25-20DB72391491}"/>
              </a:ext>
            </a:extLst>
          </p:cNvPr>
          <p:cNvPicPr>
            <a:picLocks noGrp="1" noChangeAspect="1"/>
          </p:cNvPicPr>
          <p:nvPr>
            <p:ph type="pic" sz="half" idx="13"/>
          </p:nvPr>
        </p:nvPicPr>
        <p:blipFill>
          <a:blip r:embed="rId5">
            <a:extLst>
              <a:ext uri="{28A0092B-C50C-407E-A947-70E740481C1C}">
                <a14:useLocalDpi xmlns:a14="http://schemas.microsoft.com/office/drawing/2010/main" val="0"/>
              </a:ext>
            </a:extLst>
          </a:blip>
          <a:srcRect l="1298" r="1298"/>
          <a:stretch>
            <a:fillRect/>
          </a:stretch>
        </p:blipFill>
        <p:spPr>
          <a:xfrm>
            <a:off x="4966180" y="228601"/>
            <a:ext cx="3711060" cy="5715000"/>
          </a:xfrm>
        </p:spPr>
      </p:pic>
      <p:sp>
        <p:nvSpPr>
          <p:cNvPr id="5" name="Rectangle 4">
            <a:extLst>
              <a:ext uri="{FF2B5EF4-FFF2-40B4-BE49-F238E27FC236}">
                <a16:creationId xmlns:a16="http://schemas.microsoft.com/office/drawing/2014/main" id="{DA980A58-4E90-E141-A979-D8FD76A8A980}"/>
              </a:ext>
            </a:extLst>
          </p:cNvPr>
          <p:cNvSpPr/>
          <p:nvPr/>
        </p:nvSpPr>
        <p:spPr>
          <a:xfrm>
            <a:off x="381000" y="370348"/>
            <a:ext cx="4312187" cy="37856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"You can look back at your history and know where your family has come from... I can't do that."</a:t>
            </a:r>
            <a:endParaRPr kumimoji="0" lang="en-US" sz="40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pic>
        <p:nvPicPr>
          <p:cNvPr id="10" name="Omari Richins on Slavery and Colonialism.mp3">
            <a:hlinkClick r:id="" action="ppaction://media"/>
            <a:extLst>
              <a:ext uri="{FF2B5EF4-FFF2-40B4-BE49-F238E27FC236}">
                <a16:creationId xmlns:a16="http://schemas.microsoft.com/office/drawing/2014/main" id="{8C2E591B-E93E-3F42-AABA-4584A2288B6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8311535" y="5943601"/>
            <a:ext cx="812800" cy="731520"/>
          </a:xfrm>
          <a:prstGeom prst="rect">
            <a:avLst/>
          </a:prstGeom>
        </p:spPr>
      </p:pic>
    </p:spTree>
    <p:extLst>
      <p:ext uri="{BB962C8B-B14F-4D97-AF65-F5344CB8AC3E}">
        <p14:creationId xmlns:p14="http://schemas.microsoft.com/office/powerpoint/2010/main" val="208175086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ECC3-89C5-4899-B137-D765C7D88DD5}"/>
              </a:ext>
            </a:extLst>
          </p:cNvPr>
          <p:cNvSpPr>
            <a:spLocks noGrp="1"/>
          </p:cNvSpPr>
          <p:nvPr>
            <p:ph type="title"/>
          </p:nvPr>
        </p:nvSpPr>
        <p:spPr/>
        <p:txBody>
          <a:bodyPr>
            <a:normAutofit fontScale="90000"/>
          </a:bodyPr>
          <a:lstStyle/>
          <a:p>
            <a:r>
              <a:rPr lang="en-US" sz="4800" dirty="0"/>
              <a:t>11,000 B.C.E. to 1640 C.E.</a:t>
            </a:r>
            <a:br>
              <a:rPr lang="en-US" sz="4800" dirty="0"/>
            </a:br>
            <a:r>
              <a:rPr lang="en-US" sz="4800" dirty="0"/>
              <a:t>Indigenous Settlement </a:t>
            </a:r>
            <a:endParaRPr lang="en-US" dirty="0"/>
          </a:p>
        </p:txBody>
      </p:sp>
      <p:sp>
        <p:nvSpPr>
          <p:cNvPr id="3" name="Content Placeholder 2">
            <a:extLst>
              <a:ext uri="{FF2B5EF4-FFF2-40B4-BE49-F238E27FC236}">
                <a16:creationId xmlns:a16="http://schemas.microsoft.com/office/drawing/2014/main" id="{E5FB4DD1-A0EB-4610-8AF7-B6BA8BD9255B}"/>
              </a:ext>
            </a:extLst>
          </p:cNvPr>
          <p:cNvSpPr>
            <a:spLocks noGrp="1"/>
          </p:cNvSpPr>
          <p:nvPr>
            <p:ph idx="1"/>
          </p:nvPr>
        </p:nvSpPr>
        <p:spPr/>
        <p:txBody>
          <a:bodyPr/>
          <a:lstStyle/>
          <a:p>
            <a:pPr marL="0" indent="0">
              <a:buNone/>
            </a:pPr>
            <a:r>
              <a:rPr lang="en-US" dirty="0"/>
              <a:t>Not a wilderness…</a:t>
            </a:r>
          </a:p>
          <a:p>
            <a:r>
              <a:rPr lang="en-US" dirty="0"/>
              <a:t>“Since there is no evidence of corn on any other continent prior to its pre-</a:t>
            </a:r>
            <a:r>
              <a:rPr lang="en-US" dirty="0" err="1"/>
              <a:t>Colombus</a:t>
            </a:r>
            <a:r>
              <a:rPr lang="en-US" dirty="0"/>
              <a:t> dispersal, its development is a </a:t>
            </a:r>
            <a:r>
              <a:rPr lang="en-US" dirty="0">
                <a:solidFill>
                  <a:srgbClr val="FAAF40"/>
                </a:solidFill>
              </a:rPr>
              <a:t>unique invention of the original American agriculturalists</a:t>
            </a:r>
            <a:r>
              <a:rPr lang="en-US" dirty="0"/>
              <a:t>. Unlike most grains, corn cannot grow wild and cannot exist without attentive human care.”</a:t>
            </a:r>
          </a:p>
        </p:txBody>
      </p:sp>
      <p:sp>
        <p:nvSpPr>
          <p:cNvPr id="4" name="Slide Number Placeholder 3">
            <a:extLst>
              <a:ext uri="{FF2B5EF4-FFF2-40B4-BE49-F238E27FC236}">
                <a16:creationId xmlns:a16="http://schemas.microsoft.com/office/drawing/2014/main" id="{6D1AF969-7E03-4ABE-9F6D-FA0A69A5030F}"/>
              </a:ext>
            </a:extLst>
          </p:cNvPr>
          <p:cNvSpPr>
            <a:spLocks noGrp="1"/>
          </p:cNvSpPr>
          <p:nvPr>
            <p:ph type="sldNum" sz="quarter" idx="10"/>
          </p:nvPr>
        </p:nvSpPr>
        <p:spPr/>
        <p:txBody>
          <a:bodyPr/>
          <a:lstStyle/>
          <a:p>
            <a:pPr>
              <a:defRPr/>
            </a:pPr>
            <a:fld id="{D15A0EE8-9CEE-416A-A405-B34BD645285B}" type="slidenum">
              <a:rPr lang="en-US" smtClean="0"/>
              <a:pPr>
                <a:defRPr/>
              </a:pPr>
              <a:t>4</a:t>
            </a:fld>
            <a:endParaRPr lang="en-US" dirty="0"/>
          </a:p>
        </p:txBody>
      </p:sp>
      <p:sp>
        <p:nvSpPr>
          <p:cNvPr id="5" name="Footer Placeholder 4">
            <a:extLst>
              <a:ext uri="{FF2B5EF4-FFF2-40B4-BE49-F238E27FC236}">
                <a16:creationId xmlns:a16="http://schemas.microsoft.com/office/drawing/2014/main" id="{4C6D109D-46C5-4662-9A0F-79707146FB71}"/>
              </a:ext>
            </a:extLst>
          </p:cNvPr>
          <p:cNvSpPr>
            <a:spLocks noGrp="1"/>
          </p:cNvSpPr>
          <p:nvPr>
            <p:ph type="ftr" sz="quarter" idx="11"/>
          </p:nvPr>
        </p:nvSpPr>
        <p:spPr/>
        <p:txBody>
          <a:bodyPr/>
          <a:lstStyle/>
          <a:p>
            <a:pPr>
              <a:defRPr/>
            </a:pPr>
            <a:r>
              <a:rPr lang="en-US"/>
              <a:t>Source:</a:t>
            </a:r>
            <a:endParaRPr lang="en-US" dirty="0"/>
          </a:p>
        </p:txBody>
      </p:sp>
    </p:spTree>
    <p:extLst>
      <p:ext uri="{BB962C8B-B14F-4D97-AF65-F5344CB8AC3E}">
        <p14:creationId xmlns:p14="http://schemas.microsoft.com/office/powerpoint/2010/main" val="300867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24827-05F7-425A-B3D4-3B54DCC1B18A}"/>
              </a:ext>
            </a:extLst>
          </p:cNvPr>
          <p:cNvSpPr>
            <a:spLocks noGrp="1"/>
          </p:cNvSpPr>
          <p:nvPr>
            <p:ph type="title"/>
          </p:nvPr>
        </p:nvSpPr>
        <p:spPr>
          <a:xfrm>
            <a:off x="471488" y="274638"/>
            <a:ext cx="8229600" cy="971550"/>
          </a:xfrm>
        </p:spPr>
        <p:txBody>
          <a:bodyPr wrap="square" anchor="ctr">
            <a:normAutofit/>
          </a:bodyPr>
          <a:lstStyle/>
          <a:p>
            <a:r>
              <a:rPr lang="en-US" sz="4200"/>
              <a:t>1492-1600: Early African Explorers</a:t>
            </a:r>
          </a:p>
        </p:txBody>
      </p:sp>
      <p:pic>
        <p:nvPicPr>
          <p:cNvPr id="6" name="Picture 5" descr="A person posing for the camera&#10;&#10;Description automatically generated">
            <a:extLst>
              <a:ext uri="{FF2B5EF4-FFF2-40B4-BE49-F238E27FC236}">
                <a16:creationId xmlns:a16="http://schemas.microsoft.com/office/drawing/2014/main" id="{A521F023-091E-4271-8FCF-E91F5DA4F84D}"/>
              </a:ext>
            </a:extLst>
          </p:cNvPr>
          <p:cNvPicPr>
            <a:picLocks noChangeAspect="1"/>
          </p:cNvPicPr>
          <p:nvPr/>
        </p:nvPicPr>
        <p:blipFill rotWithShape="1">
          <a:blip r:embed="rId2">
            <a:extLst>
              <a:ext uri="{28A0092B-C50C-407E-A947-70E740481C1C}">
                <a14:useLocalDpi xmlns:a14="http://schemas.microsoft.com/office/drawing/2010/main" val="0"/>
              </a:ext>
            </a:extLst>
          </a:blip>
          <a:srcRect r="-2" b="5096"/>
          <a:stretch/>
        </p:blipFill>
        <p:spPr>
          <a:xfrm>
            <a:off x="457200" y="1600203"/>
            <a:ext cx="3887781" cy="4332284"/>
          </a:xfrm>
          <a:prstGeom prst="rect">
            <a:avLst/>
          </a:prstGeom>
          <a:noFill/>
        </p:spPr>
      </p:pic>
      <p:sp>
        <p:nvSpPr>
          <p:cNvPr id="5" name="Content Placeholder 4">
            <a:extLst>
              <a:ext uri="{FF2B5EF4-FFF2-40B4-BE49-F238E27FC236}">
                <a16:creationId xmlns:a16="http://schemas.microsoft.com/office/drawing/2014/main" id="{0B486C43-5760-412D-A477-AB2E10724236}"/>
              </a:ext>
            </a:extLst>
          </p:cNvPr>
          <p:cNvSpPr>
            <a:spLocks noGrp="1"/>
          </p:cNvSpPr>
          <p:nvPr>
            <p:ph sz="half" idx="2"/>
          </p:nvPr>
        </p:nvSpPr>
        <p:spPr>
          <a:xfrm>
            <a:off x="4648200" y="1600202"/>
            <a:ext cx="4038600" cy="4983160"/>
          </a:xfrm>
        </p:spPr>
        <p:txBody>
          <a:bodyPr wrap="square" anchor="t">
            <a:normAutofit/>
          </a:bodyPr>
          <a:lstStyle/>
          <a:p>
            <a:pPr>
              <a:lnSpc>
                <a:spcPct val="90000"/>
              </a:lnSpc>
            </a:pPr>
            <a:r>
              <a:rPr lang="en-US" sz="1800" dirty="0"/>
              <a:t>A navigator and explorer of African ancestry, </a:t>
            </a:r>
            <a:r>
              <a:rPr lang="en-US" sz="1800" b="1" dirty="0"/>
              <a:t>Pedro Alonso Niño </a:t>
            </a:r>
            <a:r>
              <a:rPr lang="en-US" sz="1800" dirty="0">
                <a:solidFill>
                  <a:srgbClr val="FAAF40"/>
                </a:solidFill>
              </a:rPr>
              <a:t>traveled with Christopher Columbus’ first expedition to the New World in 1492</a:t>
            </a:r>
            <a:r>
              <a:rPr lang="en-US" sz="1800" dirty="0"/>
              <a:t>. Pedro Niño was the pilot of Columbus’ ship the “Santa Maria.” </a:t>
            </a:r>
          </a:p>
          <a:p>
            <a:pPr>
              <a:lnSpc>
                <a:spcPct val="90000"/>
              </a:lnSpc>
            </a:pPr>
            <a:r>
              <a:rPr lang="en-US" sz="1800" dirty="0"/>
              <a:t>Pedro Niño led his own expedition, financed by the Council of Castile, to find gold and pearls in areas not already discovered by Columbus. </a:t>
            </a:r>
          </a:p>
          <a:p>
            <a:pPr>
              <a:lnSpc>
                <a:spcPct val="90000"/>
              </a:lnSpc>
            </a:pPr>
            <a:r>
              <a:rPr lang="en-US" sz="1800" dirty="0"/>
              <a:t>He returned to Spain very wealthy but did not live up to an agreement he had with the King to turn over 20% of his treasure (known as “The Royal Fifth”). </a:t>
            </a:r>
            <a:r>
              <a:rPr lang="en-US" sz="1800" dirty="0">
                <a:solidFill>
                  <a:srgbClr val="FAAF40"/>
                </a:solidFill>
              </a:rPr>
              <a:t>He was arrested and died in prison before his trial</a:t>
            </a:r>
            <a:r>
              <a:rPr lang="en-US" sz="1800" dirty="0"/>
              <a:t>.</a:t>
            </a:r>
          </a:p>
          <a:p>
            <a:pPr>
              <a:lnSpc>
                <a:spcPct val="90000"/>
              </a:lnSpc>
            </a:pPr>
            <a:endParaRPr lang="en-US" sz="1500" dirty="0"/>
          </a:p>
        </p:txBody>
      </p:sp>
      <p:sp>
        <p:nvSpPr>
          <p:cNvPr id="3" name="Slide Number Placeholder 2">
            <a:extLst>
              <a:ext uri="{FF2B5EF4-FFF2-40B4-BE49-F238E27FC236}">
                <a16:creationId xmlns:a16="http://schemas.microsoft.com/office/drawing/2014/main" id="{B8335801-47ED-4C60-9B12-0842FB7075C5}"/>
              </a:ext>
            </a:extLst>
          </p:cNvPr>
          <p:cNvSpPr>
            <a:spLocks noGrp="1"/>
          </p:cNvSpPr>
          <p:nvPr>
            <p:ph type="sldNum" sz="quarter" idx="10"/>
          </p:nvPr>
        </p:nvSpPr>
        <p:spPr>
          <a:xfrm>
            <a:off x="7970838" y="6286500"/>
            <a:ext cx="730250" cy="365125"/>
          </a:xfrm>
        </p:spPr>
        <p:txBody>
          <a:bodyPr anchor="ctr">
            <a:normAutofit/>
          </a:bodyPr>
          <a:lstStyle/>
          <a:p>
            <a:pPr>
              <a:spcAft>
                <a:spcPts val="600"/>
              </a:spcAft>
              <a:defRPr/>
            </a:pPr>
            <a:fld id="{D15A0EE8-9CEE-416A-A405-B34BD645285B}" type="slidenum">
              <a:rPr lang="en-US" smtClean="0"/>
              <a:pPr>
                <a:spcAft>
                  <a:spcPts val="600"/>
                </a:spcAft>
                <a:defRPr/>
              </a:pPr>
              <a:t>5</a:t>
            </a:fld>
            <a:endParaRPr lang="en-US"/>
          </a:p>
        </p:txBody>
      </p:sp>
      <p:sp>
        <p:nvSpPr>
          <p:cNvPr id="11" name="Footer Placeholder 5">
            <a:extLst>
              <a:ext uri="{FF2B5EF4-FFF2-40B4-BE49-F238E27FC236}">
                <a16:creationId xmlns:a16="http://schemas.microsoft.com/office/drawing/2014/main" id="{95146C8D-8903-439B-A554-DE44859A5624}"/>
              </a:ext>
            </a:extLst>
          </p:cNvPr>
          <p:cNvSpPr>
            <a:spLocks noGrp="1"/>
          </p:cNvSpPr>
          <p:nvPr>
            <p:ph type="ftr" sz="quarter" idx="11"/>
          </p:nvPr>
        </p:nvSpPr>
        <p:spPr>
          <a:xfrm>
            <a:off x="477838" y="6286500"/>
            <a:ext cx="7356475" cy="365125"/>
          </a:xfrm>
        </p:spPr>
        <p:txBody>
          <a:bodyPr/>
          <a:lstStyle/>
          <a:p>
            <a:pPr>
              <a:spcAft>
                <a:spcPts val="600"/>
              </a:spcAft>
              <a:defRPr/>
            </a:pPr>
            <a:r>
              <a:rPr lang="en-US"/>
              <a:t>Source:</a:t>
            </a:r>
          </a:p>
        </p:txBody>
      </p:sp>
    </p:spTree>
    <p:extLst>
      <p:ext uri="{BB962C8B-B14F-4D97-AF65-F5344CB8AC3E}">
        <p14:creationId xmlns:p14="http://schemas.microsoft.com/office/powerpoint/2010/main" val="359598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267C7F-3329-4BAC-97FC-69BAA5315B0C}"/>
              </a:ext>
            </a:extLst>
          </p:cNvPr>
          <p:cNvSpPr>
            <a:spLocks noGrp="1"/>
          </p:cNvSpPr>
          <p:nvPr>
            <p:ph idx="1"/>
          </p:nvPr>
        </p:nvSpPr>
        <p:spPr>
          <a:xfrm>
            <a:off x="483683" y="1143000"/>
            <a:ext cx="4088317" cy="4837893"/>
          </a:xfrm>
        </p:spPr>
        <p:txBody>
          <a:bodyPr/>
          <a:lstStyle/>
          <a:p>
            <a:pPr marL="0" indent="0" algn="ctr">
              <a:buNone/>
            </a:pPr>
            <a:r>
              <a:rPr lang="en-US" sz="1800" i="1" dirty="0"/>
              <a:t>I am going on the expedition to New Mexico and have some reason to fear that </a:t>
            </a:r>
            <a:r>
              <a:rPr lang="en-US" sz="1800" i="1" dirty="0">
                <a:solidFill>
                  <a:srgbClr val="FAAF40"/>
                </a:solidFill>
              </a:rPr>
              <a:t>I may be annoyed by some individual since I am a mulatta</a:t>
            </a:r>
            <a:r>
              <a:rPr lang="en-US" sz="1800" i="1" dirty="0"/>
              <a:t>, and it is proper to protect my rights in such an eventuality by an affidavit showing that </a:t>
            </a:r>
            <a:r>
              <a:rPr lang="en-US" sz="1800" i="1" dirty="0">
                <a:solidFill>
                  <a:srgbClr val="FAAF40"/>
                </a:solidFill>
              </a:rPr>
              <a:t>I am a free woman</a:t>
            </a:r>
            <a:r>
              <a:rPr lang="en-US" sz="1800" i="1" dirty="0"/>
              <a:t>, unmarried and the legitimate daughter of Hernando, a Negro, and an Indian named Magdalena . . . . I therefore request your grace to accept this affidavit, which shows that I am free and not bound by marriage or slavery.  I request that a properly certified and signed copy be given to me in order to protect my rights, and that it carry full legal authority.  </a:t>
            </a:r>
            <a:r>
              <a:rPr lang="en-US" sz="1800" i="1" dirty="0">
                <a:solidFill>
                  <a:srgbClr val="FAAF40"/>
                </a:solidFill>
              </a:rPr>
              <a:t>I demand justice</a:t>
            </a:r>
            <a:r>
              <a:rPr lang="en-US" sz="1800" i="1" dirty="0"/>
              <a:t>.</a:t>
            </a:r>
          </a:p>
          <a:p>
            <a:pPr marL="0" indent="0" algn="ctr">
              <a:buNone/>
            </a:pPr>
            <a:r>
              <a:rPr lang="en-US" sz="1800" i="1" dirty="0"/>
              <a:t>- </a:t>
            </a:r>
            <a:r>
              <a:rPr lang="en-US" sz="1800" dirty="0"/>
              <a:t>Isabel de Olvera, 1600</a:t>
            </a:r>
            <a:endParaRPr lang="en-US" sz="1800" i="1" dirty="0"/>
          </a:p>
        </p:txBody>
      </p:sp>
      <p:sp>
        <p:nvSpPr>
          <p:cNvPr id="2" name="Footer Placeholder 1">
            <a:extLst>
              <a:ext uri="{FF2B5EF4-FFF2-40B4-BE49-F238E27FC236}">
                <a16:creationId xmlns:a16="http://schemas.microsoft.com/office/drawing/2014/main" id="{701A5898-3921-4B1D-98F5-81C1D825F220}"/>
              </a:ext>
            </a:extLst>
          </p:cNvPr>
          <p:cNvSpPr>
            <a:spLocks noGrp="1"/>
          </p:cNvSpPr>
          <p:nvPr>
            <p:ph type="ftr" sz="quarter" idx="11"/>
          </p:nvPr>
        </p:nvSpPr>
        <p:spPr>
          <a:xfrm>
            <a:off x="2422525" y="6091237"/>
            <a:ext cx="5548313" cy="365125"/>
          </a:xfrm>
        </p:spPr>
        <p:txBody>
          <a:bodyPr/>
          <a:lstStyle/>
          <a:p>
            <a:pPr>
              <a:defRPr/>
            </a:pPr>
            <a:r>
              <a:rPr lang="en-US" sz="1000" dirty="0"/>
              <a:t>Source: </a:t>
            </a:r>
            <a:r>
              <a:rPr lang="en-US" sz="1000" dirty="0">
                <a:hlinkClick r:id="rId2"/>
              </a:rPr>
              <a:t>https://southwestcontemporary.com/isabel-de-olvera/</a:t>
            </a:r>
            <a:endParaRPr lang="en-US" sz="1000" dirty="0"/>
          </a:p>
        </p:txBody>
      </p:sp>
      <p:sp>
        <p:nvSpPr>
          <p:cNvPr id="3" name="Slide Number Placeholder 2">
            <a:extLst>
              <a:ext uri="{FF2B5EF4-FFF2-40B4-BE49-F238E27FC236}">
                <a16:creationId xmlns:a16="http://schemas.microsoft.com/office/drawing/2014/main" id="{5CADE87A-E7E4-4D62-9590-D5DE7125D1C5}"/>
              </a:ext>
            </a:extLst>
          </p:cNvPr>
          <p:cNvSpPr>
            <a:spLocks noGrp="1"/>
          </p:cNvSpPr>
          <p:nvPr>
            <p:ph type="sldNum" sz="quarter" idx="10"/>
          </p:nvPr>
        </p:nvSpPr>
        <p:spPr/>
        <p:txBody>
          <a:bodyPr/>
          <a:lstStyle/>
          <a:p>
            <a:pPr>
              <a:defRPr/>
            </a:pPr>
            <a:fld id="{D15A0EE8-9CEE-416A-A405-B34BD645285B}" type="slidenum">
              <a:rPr lang="en-US" smtClean="0"/>
              <a:pPr>
                <a:defRPr/>
              </a:pPr>
              <a:t>6</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D15D3282-7010-42C0-ABBB-A70940462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95400"/>
            <a:ext cx="3781064" cy="4267200"/>
          </a:xfrm>
          <a:prstGeom prst="rect">
            <a:avLst/>
          </a:prstGeom>
        </p:spPr>
      </p:pic>
      <p:sp>
        <p:nvSpPr>
          <p:cNvPr id="8" name="Title 3">
            <a:extLst>
              <a:ext uri="{FF2B5EF4-FFF2-40B4-BE49-F238E27FC236}">
                <a16:creationId xmlns:a16="http://schemas.microsoft.com/office/drawing/2014/main" id="{D667B66E-CBF1-4DDC-B2D2-C6799552071D}"/>
              </a:ext>
            </a:extLst>
          </p:cNvPr>
          <p:cNvSpPr>
            <a:spLocks noGrp="1"/>
          </p:cNvSpPr>
          <p:nvPr>
            <p:ph type="title"/>
          </p:nvPr>
        </p:nvSpPr>
        <p:spPr>
          <a:xfrm>
            <a:off x="471488" y="274638"/>
            <a:ext cx="8229600" cy="971550"/>
          </a:xfrm>
        </p:spPr>
        <p:txBody>
          <a:bodyPr>
            <a:noAutofit/>
          </a:bodyPr>
          <a:lstStyle/>
          <a:p>
            <a:r>
              <a:rPr lang="en-US" sz="4000" dirty="0"/>
              <a:t>1492-1600: Early African Explorers</a:t>
            </a:r>
          </a:p>
        </p:txBody>
      </p:sp>
    </p:spTree>
    <p:extLst>
      <p:ext uri="{BB962C8B-B14F-4D97-AF65-F5344CB8AC3E}">
        <p14:creationId xmlns:p14="http://schemas.microsoft.com/office/powerpoint/2010/main" val="50089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A51A-66D0-409A-AEF1-84E59F5D3633}"/>
              </a:ext>
            </a:extLst>
          </p:cNvPr>
          <p:cNvSpPr>
            <a:spLocks noGrp="1"/>
          </p:cNvSpPr>
          <p:nvPr>
            <p:ph type="title"/>
          </p:nvPr>
        </p:nvSpPr>
        <p:spPr>
          <a:xfrm>
            <a:off x="471488" y="274637"/>
            <a:ext cx="8229600" cy="1241425"/>
          </a:xfrm>
        </p:spPr>
        <p:txBody>
          <a:bodyPr>
            <a:noAutofit/>
          </a:bodyPr>
          <a:lstStyle/>
          <a:p>
            <a:r>
              <a:rPr lang="en-US" sz="4000" dirty="0"/>
              <a:t>1540s-1900: Slave Trade active between Africa and Americas</a:t>
            </a:r>
          </a:p>
        </p:txBody>
      </p:sp>
      <p:sp>
        <p:nvSpPr>
          <p:cNvPr id="3" name="Content Placeholder 2">
            <a:extLst>
              <a:ext uri="{FF2B5EF4-FFF2-40B4-BE49-F238E27FC236}">
                <a16:creationId xmlns:a16="http://schemas.microsoft.com/office/drawing/2014/main" id="{1BC8BB1D-C2C9-412D-A214-A6A800CB25AC}"/>
              </a:ext>
            </a:extLst>
          </p:cNvPr>
          <p:cNvSpPr>
            <a:spLocks noGrp="1"/>
          </p:cNvSpPr>
          <p:nvPr>
            <p:ph idx="1"/>
          </p:nvPr>
        </p:nvSpPr>
        <p:spPr>
          <a:xfrm>
            <a:off x="471488" y="1828800"/>
            <a:ext cx="8077200" cy="4297363"/>
          </a:xfrm>
        </p:spPr>
        <p:txBody>
          <a:bodyPr/>
          <a:lstStyle/>
          <a:p>
            <a:r>
              <a:rPr lang="en-US" sz="3000" dirty="0"/>
              <a:t>By the conclusion of the trans-Atlantic slave trade at the end of the 19th century, </a:t>
            </a:r>
            <a:r>
              <a:rPr lang="en-US" sz="3000" dirty="0">
                <a:solidFill>
                  <a:srgbClr val="FAAF40"/>
                </a:solidFill>
              </a:rPr>
              <a:t>Europeans had enslaved and transported more than 12.5 million Africans</a:t>
            </a:r>
            <a:r>
              <a:rPr lang="en-US" sz="3000" dirty="0"/>
              <a:t>. </a:t>
            </a:r>
          </a:p>
          <a:p>
            <a:r>
              <a:rPr lang="en-US" sz="3000" dirty="0"/>
              <a:t>At least 2 million did not survive the journey.</a:t>
            </a:r>
          </a:p>
        </p:txBody>
      </p:sp>
      <p:sp>
        <p:nvSpPr>
          <p:cNvPr id="4" name="Slide Number Placeholder 3">
            <a:extLst>
              <a:ext uri="{FF2B5EF4-FFF2-40B4-BE49-F238E27FC236}">
                <a16:creationId xmlns:a16="http://schemas.microsoft.com/office/drawing/2014/main" id="{DBD4A0F6-1D35-446E-A87B-0CC0D1E0D390}"/>
              </a:ext>
            </a:extLst>
          </p:cNvPr>
          <p:cNvSpPr>
            <a:spLocks noGrp="1"/>
          </p:cNvSpPr>
          <p:nvPr>
            <p:ph type="sldNum" sz="quarter" idx="10"/>
          </p:nvPr>
        </p:nvSpPr>
        <p:spPr/>
        <p:txBody>
          <a:bodyPr/>
          <a:lstStyle/>
          <a:p>
            <a:pPr>
              <a:defRPr/>
            </a:pPr>
            <a:fld id="{D15A0EE8-9CEE-416A-A405-B34BD645285B}" type="slidenum">
              <a:rPr lang="en-US" smtClean="0"/>
              <a:pPr>
                <a:defRPr/>
              </a:pPr>
              <a:t>7</a:t>
            </a:fld>
            <a:endParaRPr lang="en-US" dirty="0"/>
          </a:p>
        </p:txBody>
      </p:sp>
      <p:sp>
        <p:nvSpPr>
          <p:cNvPr id="5" name="Footer Placeholder 4">
            <a:extLst>
              <a:ext uri="{FF2B5EF4-FFF2-40B4-BE49-F238E27FC236}">
                <a16:creationId xmlns:a16="http://schemas.microsoft.com/office/drawing/2014/main" id="{1297F9E9-169B-4F74-8E8C-88EBA5A7837E}"/>
              </a:ext>
            </a:extLst>
          </p:cNvPr>
          <p:cNvSpPr>
            <a:spLocks noGrp="1"/>
          </p:cNvSpPr>
          <p:nvPr>
            <p:ph type="ftr" sz="quarter" idx="11"/>
          </p:nvPr>
        </p:nvSpPr>
        <p:spPr>
          <a:xfrm>
            <a:off x="2514600" y="6103937"/>
            <a:ext cx="5334000" cy="365125"/>
          </a:xfrm>
        </p:spPr>
        <p:txBody>
          <a:bodyPr/>
          <a:lstStyle/>
          <a:p>
            <a:pPr>
              <a:defRPr/>
            </a:pPr>
            <a:r>
              <a:rPr lang="en-US" sz="1000" dirty="0"/>
              <a:t>Source: </a:t>
            </a:r>
            <a:r>
              <a:rPr lang="en-US" sz="1000" dirty="0">
                <a:hlinkClick r:id="rId2"/>
              </a:rPr>
              <a:t>http://www.slate.com/articles/life/the_history_of_american_slavery/2015/06/animated_interactive_of_the_history_of_the_atlantic_slave_trade.html?fbclid=IwAR14WQl32RFSgmW4CG22uAmUlbGm27XmyYs6cGeJW1dpEcg-wF6eu2lXTek</a:t>
            </a:r>
            <a:endParaRPr lang="en-US" sz="1000" dirty="0"/>
          </a:p>
        </p:txBody>
      </p:sp>
    </p:spTree>
    <p:extLst>
      <p:ext uri="{BB962C8B-B14F-4D97-AF65-F5344CB8AC3E}">
        <p14:creationId xmlns:p14="http://schemas.microsoft.com/office/powerpoint/2010/main" val="156096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8"/>
            <a:ext cx="8672512" cy="971550"/>
          </a:xfrm>
        </p:spPr>
        <p:txBody>
          <a:bodyPr>
            <a:noAutofit/>
          </a:bodyPr>
          <a:lstStyle/>
          <a:p>
            <a:r>
              <a:rPr lang="en-US" sz="4000" dirty="0"/>
              <a:t>1550s-1640s: Powhatan Confederacy, </a:t>
            </a:r>
            <a:r>
              <a:rPr lang="en-US" sz="4000" dirty="0" err="1"/>
              <a:t>Tsenacommaca</a:t>
            </a:r>
            <a:endParaRPr lang="en-US" sz="4000" dirty="0"/>
          </a:p>
        </p:txBody>
      </p:sp>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p:txBody>
          <a:bodyPr/>
          <a:lstStyle/>
          <a:p>
            <a:pPr>
              <a:defRPr/>
            </a:pPr>
            <a:fld id="{D15A0EE8-9CEE-416A-A405-B34BD645285B}" type="slidenum">
              <a:rPr lang="en-US" smtClean="0"/>
              <a:pPr>
                <a:defRPr/>
              </a:pPr>
              <a:t>8</a:t>
            </a:fld>
            <a:endParaRPr lang="en-US" dirty="0"/>
          </a:p>
        </p:txBody>
      </p:sp>
      <p:sp>
        <p:nvSpPr>
          <p:cNvPr id="3" name="Content Placeholder 2">
            <a:extLst>
              <a:ext uri="{FF2B5EF4-FFF2-40B4-BE49-F238E27FC236}">
                <a16:creationId xmlns:a16="http://schemas.microsoft.com/office/drawing/2014/main" id="{F8223A36-8353-4A9E-A5AE-CED44A005DEC}"/>
              </a:ext>
            </a:extLst>
          </p:cNvPr>
          <p:cNvSpPr>
            <a:spLocks noGrp="1"/>
          </p:cNvSpPr>
          <p:nvPr>
            <p:ph idx="1"/>
          </p:nvPr>
        </p:nvSpPr>
        <p:spPr>
          <a:xfrm>
            <a:off x="228600" y="1387244"/>
            <a:ext cx="5562600" cy="5013555"/>
          </a:xfrm>
        </p:spPr>
        <p:txBody>
          <a:bodyPr>
            <a:noAutofit/>
          </a:bodyPr>
          <a:lstStyle/>
          <a:p>
            <a:r>
              <a:rPr lang="en-US" sz="1800" dirty="0"/>
              <a:t>The Powhatan Confederacy was established under the leadership of Chief </a:t>
            </a:r>
            <a:r>
              <a:rPr lang="en-US" sz="1800" dirty="0" err="1"/>
              <a:t>Wahunsonacock</a:t>
            </a:r>
            <a:r>
              <a:rPr lang="en-US" sz="1800" dirty="0"/>
              <a:t> (Chief Powhatan). Chief Powhatan </a:t>
            </a:r>
            <a:r>
              <a:rPr lang="en-US" sz="1800" dirty="0">
                <a:solidFill>
                  <a:srgbClr val="FAAF40"/>
                </a:solidFill>
              </a:rPr>
              <a:t>united more than 31 of the Virginia Indian tribal groups </a:t>
            </a:r>
            <a:r>
              <a:rPr lang="en-US" sz="1800" dirty="0"/>
              <a:t>in the Tidewater region of what is now the Commonwealth of Virginia.</a:t>
            </a:r>
          </a:p>
          <a:p>
            <a:r>
              <a:rPr lang="en-US" sz="1800" dirty="0"/>
              <a:t>Chief Opechancanough </a:t>
            </a:r>
            <a:r>
              <a:rPr lang="en-US" sz="1800" dirty="0">
                <a:solidFill>
                  <a:srgbClr val="FAAF40"/>
                </a:solidFill>
              </a:rPr>
              <a:t>launched a last major effort to expel the colonists on April 18, 1644</a:t>
            </a:r>
            <a:r>
              <a:rPr lang="en-US" sz="1800" dirty="0"/>
              <a:t>, the third Anglo-Powhatan War. In 1646, Royal Governor William Berkeley captured Opechancanough, at the time believed to be between 90 and 100 years old.</a:t>
            </a:r>
          </a:p>
          <a:p>
            <a:r>
              <a:rPr lang="en-US" sz="1800" dirty="0"/>
              <a:t>They paraded him as a prisoner before a jeering crowd. The chief was killed by a soldier, who shot him in the back. Before dying, the chief reportedly said, </a:t>
            </a:r>
            <a:r>
              <a:rPr lang="en-US" sz="1800" dirty="0">
                <a:solidFill>
                  <a:srgbClr val="FAAF40"/>
                </a:solidFill>
              </a:rPr>
              <a:t>"If it had been my fortune to take Sir William Berkeley prisoner, I would not have meanly exposed him as a show to my people."</a:t>
            </a:r>
          </a:p>
        </p:txBody>
      </p:sp>
      <p:pic>
        <p:nvPicPr>
          <p:cNvPr id="5" name="Content Placeholder 8" descr="A picture containing man, holding, yellow, standing&#10;&#10;Description automatically generated">
            <a:extLst>
              <a:ext uri="{FF2B5EF4-FFF2-40B4-BE49-F238E27FC236}">
                <a16:creationId xmlns:a16="http://schemas.microsoft.com/office/drawing/2014/main" id="{9E25430E-1FAE-42F1-99E9-9BA043A449C9}"/>
              </a:ext>
            </a:extLst>
          </p:cNvPr>
          <p:cNvPicPr>
            <a:picLocks noChangeAspect="1"/>
          </p:cNvPicPr>
          <p:nvPr/>
        </p:nvPicPr>
        <p:blipFill rotWithShape="1">
          <a:blip r:embed="rId2">
            <a:extLst>
              <a:ext uri="{28A0092B-C50C-407E-A947-70E740481C1C}">
                <a14:useLocalDpi xmlns:a14="http://schemas.microsoft.com/office/drawing/2010/main" val="0"/>
              </a:ext>
            </a:extLst>
          </a:blip>
          <a:srcRect l="16844"/>
          <a:stretch/>
        </p:blipFill>
        <p:spPr bwMode="auto">
          <a:xfrm>
            <a:off x="6117453" y="773342"/>
            <a:ext cx="2370093"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253BFA8-E762-4D28-BE34-9F7F319D5689}"/>
              </a:ext>
            </a:extLst>
          </p:cNvPr>
          <p:cNvSpPr/>
          <p:nvPr/>
        </p:nvSpPr>
        <p:spPr>
          <a:xfrm>
            <a:off x="5943600" y="5507352"/>
            <a:ext cx="3225800" cy="1015663"/>
          </a:xfrm>
          <a:prstGeom prst="rect">
            <a:avLst/>
          </a:prstGeom>
        </p:spPr>
        <p:txBody>
          <a:bodyPr wrap="square">
            <a:spAutoFit/>
          </a:bodyPr>
          <a:lstStyle/>
          <a:p>
            <a:r>
              <a:rPr lang="en-US" sz="1000" dirty="0">
                <a:latin typeface="+mj-lt"/>
                <a:cs typeface="Gotham Light" pitchFamily="50" charset="0"/>
              </a:rPr>
              <a:t>1585 painting of a Chesapeake Bay warrior by John White adapted to represent Opechancanough (1554–1646), a tribal chief within the Powhatan Confederacy of what is now Virginia in the United States. He was the younger brother (or possibly half-brother) of Chief Powhatan, who had organized and dominated the Powhatan Confederacy</a:t>
            </a:r>
            <a:r>
              <a:rPr lang="en-US" sz="1000" dirty="0"/>
              <a:t>.</a:t>
            </a:r>
          </a:p>
        </p:txBody>
      </p:sp>
    </p:spTree>
    <p:extLst>
      <p:ext uri="{BB962C8B-B14F-4D97-AF65-F5344CB8AC3E}">
        <p14:creationId xmlns:p14="http://schemas.microsoft.com/office/powerpoint/2010/main" val="234358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C8C7-C90A-4E03-A96A-B419472ED177}"/>
              </a:ext>
            </a:extLst>
          </p:cNvPr>
          <p:cNvSpPr>
            <a:spLocks noGrp="1"/>
          </p:cNvSpPr>
          <p:nvPr>
            <p:ph type="title"/>
          </p:nvPr>
        </p:nvSpPr>
        <p:spPr>
          <a:xfrm>
            <a:off x="471488" y="274638"/>
            <a:ext cx="8229600" cy="971550"/>
          </a:xfrm>
        </p:spPr>
        <p:txBody>
          <a:bodyPr vert="horz" wrap="square" lIns="91440" tIns="45720" rIns="91440" bIns="45720" numCol="1" anchor="ctr" anchorCtr="0" compatLnSpc="1">
            <a:prstTxWarp prst="textNoShape">
              <a:avLst/>
            </a:prstTxWarp>
            <a:normAutofit/>
          </a:bodyPr>
          <a:lstStyle/>
          <a:p>
            <a:pPr>
              <a:lnSpc>
                <a:spcPct val="90000"/>
              </a:lnSpc>
            </a:pPr>
            <a:r>
              <a:rPr lang="en-US" sz="3100" b="1" kern="1200">
                <a:latin typeface="+mj-lt"/>
                <a:ea typeface="Gotham Bold" pitchFamily="50" charset="0"/>
                <a:cs typeface="Gotham Bold" pitchFamily="50" charset="0"/>
              </a:rPr>
              <a:t>1607: Jamestown colony established in Virginia</a:t>
            </a:r>
          </a:p>
        </p:txBody>
      </p:sp>
      <p:sp>
        <p:nvSpPr>
          <p:cNvPr id="8" name="Rectangle 7">
            <a:extLst>
              <a:ext uri="{FF2B5EF4-FFF2-40B4-BE49-F238E27FC236}">
                <a16:creationId xmlns:a16="http://schemas.microsoft.com/office/drawing/2014/main" id="{B49C48ED-5A1F-4390-99A6-50830C109769}"/>
              </a:ext>
            </a:extLst>
          </p:cNvPr>
          <p:cNvSpPr/>
          <p:nvPr/>
        </p:nvSpPr>
        <p:spPr bwMode="auto">
          <a:xfrm>
            <a:off x="457200" y="1600202"/>
            <a:ext cx="4038600" cy="4500347"/>
          </a:xfrm>
          <a:prstGeom prst="rect">
            <a:avLst/>
          </a:prstGeom>
          <a:noFill/>
          <a:ln>
            <a:noFill/>
          </a:ln>
        </p:spPr>
        <p:txBody>
          <a:bodyPr vert="horz" wrap="square" lIns="91440" tIns="45720" rIns="91440" bIns="45720" numCol="1" anchor="t" anchorCtr="0" compatLnSpc="1">
            <a:prstTxWarp prst="textNoShape">
              <a:avLst/>
            </a:prstTxWarp>
            <a:normAutofit/>
          </a:bodyPr>
          <a:lstStyle/>
          <a:p>
            <a:pPr>
              <a:spcBef>
                <a:spcPct val="20000"/>
              </a:spcBef>
            </a:pPr>
            <a:r>
              <a:rPr lang="en-US" sz="2800" dirty="0">
                <a:latin typeface="+mj-lt"/>
              </a:rPr>
              <a:t>Jamestown colony established in Virginia, </a:t>
            </a:r>
            <a:r>
              <a:rPr lang="en-US" sz="2800" dirty="0">
                <a:solidFill>
                  <a:srgbClr val="FAAF40"/>
                </a:solidFill>
                <a:latin typeface="+mj-lt"/>
              </a:rPr>
              <a:t>first permanent English colony </a:t>
            </a:r>
            <a:r>
              <a:rPr lang="en-US" sz="2800" dirty="0">
                <a:latin typeface="+mj-lt"/>
              </a:rPr>
              <a:t>formed in North America by the Virginia Company.</a:t>
            </a:r>
          </a:p>
          <a:p>
            <a:pPr>
              <a:spcBef>
                <a:spcPct val="20000"/>
              </a:spcBef>
            </a:pPr>
            <a:endParaRPr lang="en-US" sz="2800" dirty="0">
              <a:latin typeface="+mj-lt"/>
            </a:endParaRPr>
          </a:p>
        </p:txBody>
      </p:sp>
      <p:pic>
        <p:nvPicPr>
          <p:cNvPr id="5" name="Content Placeholder 6" descr="A picture containing text&#10;&#10;Description automatically generated">
            <a:extLst>
              <a:ext uri="{FF2B5EF4-FFF2-40B4-BE49-F238E27FC236}">
                <a16:creationId xmlns:a16="http://schemas.microsoft.com/office/drawing/2014/main" id="{893279D4-B56D-421B-A285-C9E6411AA7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1" y="1588114"/>
            <a:ext cx="4453428" cy="3708870"/>
          </a:xfrm>
          <a:noFill/>
        </p:spPr>
      </p:pic>
      <p:sp>
        <p:nvSpPr>
          <p:cNvPr id="4" name="Slide Number Placeholder 3">
            <a:extLst>
              <a:ext uri="{FF2B5EF4-FFF2-40B4-BE49-F238E27FC236}">
                <a16:creationId xmlns:a16="http://schemas.microsoft.com/office/drawing/2014/main" id="{536B2BE9-60C1-40E2-94B6-DF37CB4AF913}"/>
              </a:ext>
            </a:extLst>
          </p:cNvPr>
          <p:cNvSpPr>
            <a:spLocks noGrp="1"/>
          </p:cNvSpPr>
          <p:nvPr>
            <p:ph type="sldNum" sz="quarter" idx="10"/>
          </p:nvPr>
        </p:nvSpPr>
        <p:spPr>
          <a:xfrm>
            <a:off x="7970838" y="6286500"/>
            <a:ext cx="730250" cy="365125"/>
          </a:xfrm>
        </p:spPr>
        <p:txBody>
          <a:bodyPr vert="horz" lIns="91440" tIns="45720" rIns="91440" bIns="45720" rtlCol="0" anchor="ctr">
            <a:normAutofit/>
          </a:bodyPr>
          <a:lstStyle/>
          <a:p>
            <a:pPr>
              <a:spcAft>
                <a:spcPts val="600"/>
              </a:spcAft>
              <a:defRPr/>
            </a:pPr>
            <a:fld id="{D15A0EE8-9CEE-416A-A405-B34BD645285B}" type="slidenum">
              <a:rPr lang="en-US" kern="1200">
                <a:latin typeface="+mn-lt"/>
                <a:ea typeface="+mn-ea"/>
                <a:cs typeface="+mn-cs"/>
              </a:rPr>
              <a:pPr>
                <a:spcAft>
                  <a:spcPts val="600"/>
                </a:spcAft>
                <a:defRPr/>
              </a:pPr>
              <a:t>9</a:t>
            </a:fld>
            <a:endParaRPr lang="en-US" kern="1200">
              <a:latin typeface="+mn-lt"/>
              <a:ea typeface="+mn-ea"/>
              <a:cs typeface="+mn-cs"/>
            </a:endParaRPr>
          </a:p>
        </p:txBody>
      </p:sp>
      <p:sp>
        <p:nvSpPr>
          <p:cNvPr id="6" name="Footer Placeholder 4">
            <a:extLst>
              <a:ext uri="{FF2B5EF4-FFF2-40B4-BE49-F238E27FC236}">
                <a16:creationId xmlns:a16="http://schemas.microsoft.com/office/drawing/2014/main" id="{BC5B0A53-D6A5-48B5-8D5A-BF92BA2BF315}"/>
              </a:ext>
            </a:extLst>
          </p:cNvPr>
          <p:cNvSpPr>
            <a:spLocks noGrp="1"/>
          </p:cNvSpPr>
          <p:nvPr>
            <p:ph type="ftr" sz="quarter" idx="11"/>
          </p:nvPr>
        </p:nvSpPr>
        <p:spPr>
          <a:xfrm>
            <a:off x="2428876" y="6112637"/>
            <a:ext cx="5541962" cy="365125"/>
          </a:xfrm>
        </p:spPr>
        <p:txBody>
          <a:bodyPr vert="horz" lIns="91440" tIns="45720" rIns="91440" bIns="45720" rtlCol="0" anchor="ctr">
            <a:normAutofit/>
          </a:bodyPr>
          <a:lstStyle/>
          <a:p>
            <a:pPr>
              <a:lnSpc>
                <a:spcPct val="90000"/>
              </a:lnSpc>
              <a:spcAft>
                <a:spcPts val="600"/>
              </a:spcAft>
              <a:defRPr/>
            </a:pPr>
            <a:r>
              <a:rPr lang="en-US" sz="900" kern="1200">
                <a:latin typeface="+mn-lt"/>
                <a:ea typeface="+mn-ea"/>
                <a:cs typeface="+mn-cs"/>
              </a:rPr>
              <a:t>Source: An 1882 illustration depicting the arrival of the first women to the Jamestown colonyBETTMANN / GETTY https://www.theatlantic.com/business/archive/2016/08/the-mail-order-brides-of-jamestown-virginia/498083/</a:t>
            </a:r>
          </a:p>
        </p:txBody>
      </p:sp>
    </p:spTree>
    <p:extLst>
      <p:ext uri="{BB962C8B-B14F-4D97-AF65-F5344CB8AC3E}">
        <p14:creationId xmlns:p14="http://schemas.microsoft.com/office/powerpoint/2010/main" val="2003981481"/>
      </p:ext>
    </p:extLst>
  </p:cSld>
  <p:clrMapOvr>
    <a:masterClrMapping/>
  </p:clrMapOvr>
</p:sld>
</file>

<file path=ppt/theme/theme1.xml><?xml version="1.0" encoding="utf-8"?>
<a:theme xmlns:a="http://schemas.openxmlformats.org/drawingml/2006/main" name="AB Theme">
  <a:themeElements>
    <a:clrScheme name="Custom 1">
      <a:dk1>
        <a:srgbClr val="3F3F3F"/>
      </a:dk1>
      <a:lt1>
        <a:srgbClr val="FFFFFF"/>
      </a:lt1>
      <a:dk2>
        <a:srgbClr val="59A679"/>
      </a:dk2>
      <a:lt2>
        <a:srgbClr val="DCDDDE"/>
      </a:lt2>
      <a:accent1>
        <a:srgbClr val="4DA7A5"/>
      </a:accent1>
      <a:accent2>
        <a:srgbClr val="FFAD4A"/>
      </a:accent2>
      <a:accent3>
        <a:srgbClr val="A8244B"/>
      </a:accent3>
      <a:accent4>
        <a:srgbClr val="A3E9C4"/>
      </a:accent4>
      <a:accent5>
        <a:srgbClr val="BEE3E8"/>
      </a:accent5>
      <a:accent6>
        <a:srgbClr val="DCDDDE"/>
      </a:accent6>
      <a:hlink>
        <a:srgbClr val="3F3F3F"/>
      </a:hlink>
      <a:folHlink>
        <a:srgbClr val="3F3F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 PowerPoint Template" id="{24789E94-4083-41F6-B201-227C0CEA2100}" vid="{8A22E74E-259B-4D83-95CB-FA0F9A61414E}"/>
    </a:ext>
  </a:extLst>
</a:theme>
</file>

<file path=ppt/theme/theme2.xml><?xml version="1.0" encoding="utf-8"?>
<a:theme xmlns:a="http://schemas.openxmlformats.org/drawingml/2006/main" name="1_AB Theme">
  <a:themeElements>
    <a:clrScheme name="Custom 1">
      <a:dk1>
        <a:srgbClr val="3F3F3F"/>
      </a:dk1>
      <a:lt1>
        <a:srgbClr val="FFFFFF"/>
      </a:lt1>
      <a:dk2>
        <a:srgbClr val="59A679"/>
      </a:dk2>
      <a:lt2>
        <a:srgbClr val="DCDDDE"/>
      </a:lt2>
      <a:accent1>
        <a:srgbClr val="4DA7A5"/>
      </a:accent1>
      <a:accent2>
        <a:srgbClr val="FFAD4A"/>
      </a:accent2>
      <a:accent3>
        <a:srgbClr val="A8244B"/>
      </a:accent3>
      <a:accent4>
        <a:srgbClr val="A3E9C4"/>
      </a:accent4>
      <a:accent5>
        <a:srgbClr val="BEE3E8"/>
      </a:accent5>
      <a:accent6>
        <a:srgbClr val="DCDDDE"/>
      </a:accent6>
      <a:hlink>
        <a:srgbClr val="3F3F3F"/>
      </a:hlink>
      <a:folHlink>
        <a:srgbClr val="3F3F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 PowerPoint Template" id="{24789E94-4083-41F6-B201-227C0CEA2100}" vid="{8A22E74E-259B-4D83-95CB-FA0F9A6141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73D3B016CE54F9B1F354A4D7F8D54" ma:contentTypeVersion="0" ma:contentTypeDescription="Create a new document." ma:contentTypeScope="" ma:versionID="b2010489132fe4b02e9878a016054c4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9C27B-DBC1-460E-9147-5221A193C170}"/>
</file>

<file path=customXml/itemProps2.xml><?xml version="1.0" encoding="utf-8"?>
<ds:datastoreItem xmlns:ds="http://schemas.openxmlformats.org/officeDocument/2006/customXml" ds:itemID="{ED66B4DA-B93A-474E-B26B-E67937C671BA}"/>
</file>

<file path=customXml/itemProps3.xml><?xml version="1.0" encoding="utf-8"?>
<ds:datastoreItem xmlns:ds="http://schemas.openxmlformats.org/officeDocument/2006/customXml" ds:itemID="{E75A9F23-E942-4734-9111-4D0A93E6E443}"/>
</file>

<file path=docProps/app.xml><?xml version="1.0" encoding="utf-8"?>
<Properties xmlns="http://schemas.openxmlformats.org/officeDocument/2006/extended-properties" xmlns:vt="http://schemas.openxmlformats.org/officeDocument/2006/docPropsVTypes">
  <TotalTime>6</TotalTime>
  <Words>3603</Words>
  <Application>Microsoft Office PowerPoint</Application>
  <PresentationFormat>On-screen Show (4:3)</PresentationFormat>
  <Paragraphs>198</Paragraphs>
  <Slides>35</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Garamond</vt:lpstr>
      <vt:lpstr>Gotham Bold</vt:lpstr>
      <vt:lpstr>Gotham Light</vt:lpstr>
      <vt:lpstr>Times</vt:lpstr>
      <vt:lpstr>AB Theme</vt:lpstr>
      <vt:lpstr>1_AB Theme</vt:lpstr>
      <vt:lpstr>World to North America Selected Historical Events – See the Unseen</vt:lpstr>
      <vt:lpstr>11,000 B.C.E. to 1640 C.E. Indigenous Settlement </vt:lpstr>
      <vt:lpstr>11,000 B.C.E. to 1640 C.E. Indigenous Settlement </vt:lpstr>
      <vt:lpstr>11,000 B.C.E. to 1640 C.E. Indigenous Settlement </vt:lpstr>
      <vt:lpstr>1492-1600: Early African Explorers</vt:lpstr>
      <vt:lpstr>1492-1600: Early African Explorers</vt:lpstr>
      <vt:lpstr>1540s-1900: Slave Trade active between Africa and Americas</vt:lpstr>
      <vt:lpstr>1550s-1640s: Powhatan Confederacy, Tsenacommaca</vt:lpstr>
      <vt:lpstr>1607: Jamestown colony established in Virginia</vt:lpstr>
      <vt:lpstr>c1595-1617: Pocahontas</vt:lpstr>
      <vt:lpstr>1619: First enslaved people arrive in what is now the United States</vt:lpstr>
      <vt:lpstr>1620: Mayflower lands at Cape Cod</vt:lpstr>
      <vt:lpstr>1670s: Settler Militia Scalp-hunts</vt:lpstr>
      <vt:lpstr>1705 Virginia Assembly Defines Slavery</vt:lpstr>
      <vt:lpstr>1754: Petition Against Alcohol</vt:lpstr>
      <vt:lpstr>1760: Settlers Target Non-combatants</vt:lpstr>
      <vt:lpstr>1763: Royal Proclamation forbade all settlement west of the Appalachians</vt:lpstr>
      <vt:lpstr>1763-1783: American Revolutionary War</vt:lpstr>
      <vt:lpstr>1768-1813: Tecumseh, Shawnee warrior chief </vt:lpstr>
      <vt:lpstr>1776: Thomas Jefferson writes first draft of Declaration of Independence </vt:lpstr>
      <vt:lpstr>PowerPoint Presentation</vt:lpstr>
      <vt:lpstr>1818-1895: Frederick Douglass</vt:lpstr>
      <vt:lpstr>1822-1913: Harriet Tubman</vt:lpstr>
      <vt:lpstr>1828-1830s: Andrew Jackson elected President; Indian Removal Act passed 1830</vt:lpstr>
      <vt:lpstr>1832: Cherokees declared sovereign</vt:lpstr>
      <vt:lpstr>1834: Slavery abolished in Britain</vt:lpstr>
      <vt:lpstr>1838: Cherokee removal began</vt:lpstr>
      <vt:lpstr>1861-1865: American Civil War</vt:lpstr>
      <vt:lpstr>1863: Emancipation Proclamation</vt:lpstr>
      <vt:lpstr>1869: Transcontinental railroad complete; wild buffalo exterminated; war on Native Americans intensifies</vt:lpstr>
      <vt:lpstr>1865-1968: Segregation Era</vt:lpstr>
      <vt:lpstr>1917-2015: Segregation persists</vt:lpstr>
      <vt:lpstr>1921: Tulsa Race Massacre</vt:lpstr>
      <vt:lpstr>1916-1968: “Great Migration” African Americans flee northwards</vt:lpstr>
      <vt:lpstr>Omari Richins​ on  Slavery &amp; Colonialism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to Face Session B: History, Power &amp; Privilege</dc:title>
  <dc:creator>Thea Agnew Bemben</dc:creator>
  <cp:lastModifiedBy>Tanya Iden</cp:lastModifiedBy>
  <cp:revision>5</cp:revision>
  <dcterms:created xsi:type="dcterms:W3CDTF">2020-04-21T18:20:24Z</dcterms:created>
  <dcterms:modified xsi:type="dcterms:W3CDTF">2020-09-28T23:54:27Z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0x01010089273D3B016CE54F9B1F354A4D7F8D54</vt:lpwstr>
  </property>
</Properties>
</file>