
<file path=[Content_Types].xml><?xml version="1.0" encoding="utf-8"?>
<Types xmlns="http://schemas.openxmlformats.org/package/2006/content-types">
  <Default Extension="bin" ContentType="application/vnd.openxmlformats-officedocument.oleObject"/>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Lst>
  <p:notesMasterIdLst>
    <p:notesMasterId r:id="rId56"/>
  </p:notesMasterIdLst>
  <p:handoutMasterIdLst>
    <p:handoutMasterId r:id="rId57"/>
  </p:handoutMasterIdLst>
  <p:sldIdLst>
    <p:sldId id="387" r:id="rId3"/>
    <p:sldId id="418" r:id="rId4"/>
    <p:sldId id="499" r:id="rId5"/>
    <p:sldId id="388" r:id="rId6"/>
    <p:sldId id="390" r:id="rId7"/>
    <p:sldId id="258" r:id="rId8"/>
    <p:sldId id="392" r:id="rId9"/>
    <p:sldId id="514" r:id="rId10"/>
    <p:sldId id="396" r:id="rId11"/>
    <p:sldId id="398" r:id="rId12"/>
    <p:sldId id="404" r:id="rId13"/>
    <p:sldId id="512" r:id="rId14"/>
    <p:sldId id="406" r:id="rId15"/>
    <p:sldId id="410" r:id="rId16"/>
    <p:sldId id="415" r:id="rId17"/>
    <p:sldId id="506" r:id="rId18"/>
    <p:sldId id="515" r:id="rId19"/>
    <p:sldId id="420" r:id="rId20"/>
    <p:sldId id="504" r:id="rId21"/>
    <p:sldId id="422" r:id="rId22"/>
    <p:sldId id="424" r:id="rId23"/>
    <p:sldId id="430" r:id="rId24"/>
    <p:sldId id="421" r:id="rId25"/>
    <p:sldId id="513" r:id="rId26"/>
    <p:sldId id="428" r:id="rId27"/>
    <p:sldId id="487" r:id="rId28"/>
    <p:sldId id="432" r:id="rId29"/>
    <p:sldId id="518" r:id="rId30"/>
    <p:sldId id="436" r:id="rId31"/>
    <p:sldId id="438" r:id="rId32"/>
    <p:sldId id="442" r:id="rId33"/>
    <p:sldId id="416" r:id="rId34"/>
    <p:sldId id="444" r:id="rId35"/>
    <p:sldId id="474" r:id="rId36"/>
    <p:sldId id="446" r:id="rId37"/>
    <p:sldId id="450" r:id="rId38"/>
    <p:sldId id="452" r:id="rId39"/>
    <p:sldId id="501" r:id="rId40"/>
    <p:sldId id="502" r:id="rId41"/>
    <p:sldId id="454" r:id="rId42"/>
    <p:sldId id="488" r:id="rId43"/>
    <p:sldId id="456" r:id="rId44"/>
    <p:sldId id="458" r:id="rId45"/>
    <p:sldId id="492" r:id="rId46"/>
    <p:sldId id="517" r:id="rId47"/>
    <p:sldId id="470" r:id="rId48"/>
    <p:sldId id="472" r:id="rId49"/>
    <p:sldId id="476" r:id="rId50"/>
    <p:sldId id="479" r:id="rId51"/>
    <p:sldId id="480" r:id="rId52"/>
    <p:sldId id="507" r:id="rId53"/>
    <p:sldId id="483" r:id="rId54"/>
    <p:sldId id="486" r:id="rId55"/>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ea Agnew Bemben" initials="TAB" lastIdx="34" clrIdx="0"/>
  <p:cmAuthor id="2" name="Heidi Heimerl" initials="" lastIdx="11" clrIdx="1"/>
  <p:cmAuthor id="3" name="Heidi Heimerl" initials="HH" lastIdx="9" clrIdx="2">
    <p:extLst>
      <p:ext uri="{19B8F6BF-5375-455C-9EA6-DF929625EA0E}">
        <p15:presenceInfo xmlns:p15="http://schemas.microsoft.com/office/powerpoint/2012/main" userId="S::hheimerl@agnewbeck.com::f1aeeb62-f13d-410c-83ce-7f4d7a80d5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F40"/>
    <a:srgbClr val="1B75BB"/>
    <a:srgbClr val="F05A28"/>
    <a:srgbClr val="224099"/>
    <a:srgbClr val="996600"/>
    <a:srgbClr val="CC9900"/>
    <a:srgbClr val="FFCCFF"/>
    <a:srgbClr val="B3D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86AA37-1C21-4ECF-8AE7-BB3726CE4A68}" v="17" dt="2020-05-04T17:57:43.2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37" autoAdjust="0"/>
    <p:restoredTop sz="84621" autoAdjust="0"/>
  </p:normalViewPr>
  <p:slideViewPr>
    <p:cSldViewPr>
      <p:cViewPr varScale="1">
        <p:scale>
          <a:sx n="76" d="100"/>
          <a:sy n="76" d="100"/>
        </p:scale>
        <p:origin x="1560" y="8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6" d="100"/>
          <a:sy n="56" d="100"/>
        </p:scale>
        <p:origin x="1742"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66" Type="http://schemas.openxmlformats.org/officeDocument/2006/relationships/customXml" Target="../customXml/item3.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customXml" Target="../customXml/item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65"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4D61B24D-EB02-426A-B0EA-2297734D4961}" type="datetimeFigureOut">
              <a:rPr lang="en-US"/>
              <a:pPr>
                <a:defRPr/>
              </a:pPr>
              <a:t>9/28/2020</a:t>
            </a:fld>
            <a:endParaRPr lang="en-US" dirty="0"/>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dirty="0"/>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A34F5DE1-92F2-442A-A0E1-4FFA48CA3058}"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9E9F38D5-545D-453D-B996-1196DBE78BBD}" type="datetimeFigureOut">
              <a:rPr lang="en-US"/>
              <a:pPr>
                <a:defRPr/>
              </a:pPr>
              <a:t>9/28/2020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269DE975-5F70-42C0-AA17-C7EC50E38B6A}"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jstor.org/stable/40316489?seq=5#metadata_info_tab_conten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2</a:t>
            </a:fld>
            <a:endParaRPr lang="en-US" altLang="en-US" dirty="0"/>
          </a:p>
        </p:txBody>
      </p:sp>
    </p:spTree>
    <p:extLst>
      <p:ext uri="{BB962C8B-B14F-4D97-AF65-F5344CB8AC3E}">
        <p14:creationId xmlns:p14="http://schemas.microsoft.com/office/powerpoint/2010/main" val="3598463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Several Mat-Su legislators claimed that people “choose” to live in rural Alaska.</a:t>
            </a:r>
            <a:endParaRPr lang="en-US" dirty="0"/>
          </a:p>
        </p:txBody>
      </p:sp>
      <p:sp>
        <p:nvSpPr>
          <p:cNvPr id="4" name="Slide Number Placeholder 3"/>
          <p:cNvSpPr>
            <a:spLocks noGrp="1"/>
          </p:cNvSpPr>
          <p:nvPr>
            <p:ph type="sldNum" sz="quarter" idx="5"/>
          </p:nvPr>
        </p:nvSpPr>
        <p:spPr/>
        <p:txBody>
          <a:bodyPr/>
          <a:lstStyle/>
          <a:p>
            <a:pPr>
              <a:defRPr/>
            </a:pPr>
            <a:fld id="{269DE975-5F70-42C0-AA17-C7EC50E38B6A}" type="slidenum">
              <a:rPr lang="en-US" smtClean="0"/>
              <a:pPr>
                <a:defRPr/>
              </a:pPr>
              <a:t>53</a:t>
            </a:fld>
            <a:endParaRPr lang="en-US" dirty="0"/>
          </a:p>
        </p:txBody>
      </p:sp>
    </p:spTree>
    <p:extLst>
      <p:ext uri="{BB962C8B-B14F-4D97-AF65-F5344CB8AC3E}">
        <p14:creationId xmlns:p14="http://schemas.microsoft.com/office/powerpoint/2010/main" val="79335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https://www.jstor.org/stable/40316489?seq=5#metadata_info_tab_contents</a:t>
            </a:r>
            <a:endParaRPr lang="en-US" dirty="0"/>
          </a:p>
        </p:txBody>
      </p:sp>
      <p:sp>
        <p:nvSpPr>
          <p:cNvPr id="4" name="Slide Number Placeholder 3"/>
          <p:cNvSpPr>
            <a:spLocks noGrp="1"/>
          </p:cNvSpPr>
          <p:nvPr>
            <p:ph type="sldNum" sz="quarter" idx="5"/>
          </p:nvPr>
        </p:nvSpPr>
        <p:spPr/>
        <p:txBody>
          <a:bodyPr/>
          <a:lstStyle/>
          <a:p>
            <a:pPr>
              <a:defRPr/>
            </a:pPr>
            <a:fld id="{269DE975-5F70-42C0-AA17-C7EC50E38B6A}" type="slidenum">
              <a:rPr lang="en-US" smtClean="0"/>
              <a:pPr>
                <a:defRPr/>
              </a:pPr>
              <a:t>3</a:t>
            </a:fld>
            <a:endParaRPr lang="en-US" dirty="0"/>
          </a:p>
        </p:txBody>
      </p:sp>
    </p:spTree>
    <p:extLst>
      <p:ext uri="{BB962C8B-B14F-4D97-AF65-F5344CB8AC3E}">
        <p14:creationId xmlns:p14="http://schemas.microsoft.com/office/powerpoint/2010/main" val="98008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9DE975-5F70-42C0-AA17-C7EC50E38B6A}" type="slidenum">
              <a:rPr lang="en-US" smtClean="0"/>
              <a:pPr>
                <a:defRPr/>
              </a:pPr>
              <a:t>4</a:t>
            </a:fld>
            <a:endParaRPr lang="en-US" dirty="0"/>
          </a:p>
        </p:txBody>
      </p:sp>
    </p:spTree>
    <p:extLst>
      <p:ext uri="{BB962C8B-B14F-4D97-AF65-F5344CB8AC3E}">
        <p14:creationId xmlns:p14="http://schemas.microsoft.com/office/powerpoint/2010/main" val="2564007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en-US" dirty="0"/>
              <a:t>The Filipino immigration story in Alaska is deep-rooted. Historian Thelma Buchholdt documented the earliest arrivals.</a:t>
            </a:r>
          </a:p>
          <a:p>
            <a:pPr marL="171450" indent="-171450" eaLnBrk="1" hangingPunct="1">
              <a:spcBef>
                <a:spcPct val="0"/>
              </a:spcBef>
              <a:buFont typeface="Arial" panose="020B0604020202020204" pitchFamily="34" charset="0"/>
              <a:buChar char="•"/>
            </a:pPr>
            <a:r>
              <a:rPr lang="en-US" altLang="en-US" dirty="0"/>
              <a:t>2017 AKHF grant-recipient Dr. Rodill's presentation showed how Alaska canneries served as international crossroads, offering a rare glimpse into the Alaskero experience in Kodiak, and providing a female voice and Filipina perspective with the intention of strengthening Filipino identity, history and sense of place in Alaska.</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372" indent="-302066">
              <a:defRPr>
                <a:solidFill>
                  <a:schemeClr val="tx1"/>
                </a:solidFill>
                <a:latin typeface="Calibri" panose="020F0502020204030204" pitchFamily="34" charset="0"/>
              </a:defRPr>
            </a:lvl2pPr>
            <a:lvl3pPr marL="1208265" indent="-241653">
              <a:defRPr>
                <a:solidFill>
                  <a:schemeClr val="tx1"/>
                </a:solidFill>
                <a:latin typeface="Calibri" panose="020F0502020204030204" pitchFamily="34" charset="0"/>
              </a:defRPr>
            </a:lvl3pPr>
            <a:lvl4pPr marL="1691571" indent="-241653">
              <a:defRPr>
                <a:solidFill>
                  <a:schemeClr val="tx1"/>
                </a:solidFill>
                <a:latin typeface="Calibri" panose="020F0502020204030204" pitchFamily="34" charset="0"/>
              </a:defRPr>
            </a:lvl4pPr>
            <a:lvl5pPr marL="2174878" indent="-241653">
              <a:defRPr>
                <a:solidFill>
                  <a:schemeClr val="tx1"/>
                </a:solidFill>
                <a:latin typeface="Calibri" panose="020F0502020204030204" pitchFamily="34" charset="0"/>
              </a:defRPr>
            </a:lvl5pPr>
            <a:lvl6pPr marL="2658184" indent="-241653" eaLnBrk="0" fontAlgn="base" hangingPunct="0">
              <a:spcBef>
                <a:spcPct val="0"/>
              </a:spcBef>
              <a:spcAft>
                <a:spcPct val="0"/>
              </a:spcAft>
              <a:defRPr>
                <a:solidFill>
                  <a:schemeClr val="tx1"/>
                </a:solidFill>
                <a:latin typeface="Calibri" panose="020F0502020204030204" pitchFamily="34" charset="0"/>
              </a:defRPr>
            </a:lvl6pPr>
            <a:lvl7pPr marL="3141490" indent="-241653" eaLnBrk="0" fontAlgn="base" hangingPunct="0">
              <a:spcBef>
                <a:spcPct val="0"/>
              </a:spcBef>
              <a:spcAft>
                <a:spcPct val="0"/>
              </a:spcAft>
              <a:defRPr>
                <a:solidFill>
                  <a:schemeClr val="tx1"/>
                </a:solidFill>
                <a:latin typeface="Calibri" panose="020F0502020204030204" pitchFamily="34" charset="0"/>
              </a:defRPr>
            </a:lvl7pPr>
            <a:lvl8pPr marL="3624796" indent="-241653" eaLnBrk="0" fontAlgn="base" hangingPunct="0">
              <a:spcBef>
                <a:spcPct val="0"/>
              </a:spcBef>
              <a:spcAft>
                <a:spcPct val="0"/>
              </a:spcAft>
              <a:defRPr>
                <a:solidFill>
                  <a:schemeClr val="tx1"/>
                </a:solidFill>
                <a:latin typeface="Calibri" panose="020F0502020204030204" pitchFamily="34" charset="0"/>
              </a:defRPr>
            </a:lvl8pPr>
            <a:lvl9pPr marL="4108102" indent="-241653"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E25F9E-0716-442A-BCB1-06DA43B493E0}" type="slidenum">
              <a:rPr lang="en-US" altLang="en-US" smtClean="0"/>
              <a:pPr fontAlgn="base">
                <a:spcBef>
                  <a:spcPct val="0"/>
                </a:spcBef>
                <a:spcAft>
                  <a:spcPct val="0"/>
                </a:spcAft>
              </a:pPr>
              <a:t>6</a:t>
            </a:fld>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Tara Stiller is Alutiiq and Aleut and her family is from King Cove and Old Harbor. In this clip Tara reflects on the </a:t>
            </a:r>
            <a:r>
              <a:rPr lang="en-US" dirty="0" err="1"/>
              <a:t>Awa’uq</a:t>
            </a:r>
            <a:r>
              <a:rPr lang="en-US" dirty="0"/>
              <a:t> Massacre of 1784 and the legacy it has left on her people.</a:t>
            </a:r>
          </a:p>
        </p:txBody>
      </p:sp>
      <p:sp>
        <p:nvSpPr>
          <p:cNvPr id="4" name="Slide Number Placeholder 3"/>
          <p:cNvSpPr>
            <a:spLocks noGrp="1"/>
          </p:cNvSpPr>
          <p:nvPr>
            <p:ph type="sldNum" sz="quarter" idx="5"/>
          </p:nvPr>
        </p:nvSpPr>
        <p:spPr/>
        <p:txBody>
          <a:bodyPr/>
          <a:lstStyle/>
          <a:p>
            <a:pPr>
              <a:defRPr/>
            </a:pPr>
            <a:fld id="{269DE975-5F70-42C0-AA17-C7EC50E38B6A}" type="slidenum">
              <a:rPr lang="en-US" smtClean="0"/>
              <a:pPr>
                <a:defRPr/>
              </a:pPr>
              <a:t>8</a:t>
            </a:fld>
            <a:endParaRPr lang="en-US"/>
          </a:p>
        </p:txBody>
      </p:sp>
    </p:spTree>
    <p:extLst>
      <p:ext uri="{BB962C8B-B14F-4D97-AF65-F5344CB8AC3E}">
        <p14:creationId xmlns:p14="http://schemas.microsoft.com/office/powerpoint/2010/main" val="61145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Angie Wade is a member of Chickaloon Native Village and a resident of the Mat-</a:t>
            </a:r>
            <a:r>
              <a:rPr lang="en-US" dirty="0" err="1"/>
              <a:t>Su</a:t>
            </a:r>
            <a:r>
              <a:rPr lang="en-US" dirty="0"/>
              <a:t> Valley. In this clip she reflects on her family's history in the context of colonialism.</a:t>
            </a:r>
          </a:p>
        </p:txBody>
      </p:sp>
      <p:sp>
        <p:nvSpPr>
          <p:cNvPr id="4" name="Slide Number Placeholder 3"/>
          <p:cNvSpPr>
            <a:spLocks noGrp="1"/>
          </p:cNvSpPr>
          <p:nvPr>
            <p:ph type="sldNum" sz="quarter" idx="5"/>
          </p:nvPr>
        </p:nvSpPr>
        <p:spPr/>
        <p:txBody>
          <a:bodyPr/>
          <a:lstStyle/>
          <a:p>
            <a:pPr>
              <a:defRPr/>
            </a:pPr>
            <a:fld id="{269DE975-5F70-42C0-AA17-C7EC50E38B6A}" type="slidenum">
              <a:rPr lang="en-US" smtClean="0"/>
              <a:pPr>
                <a:defRPr/>
              </a:pPr>
              <a:t>12</a:t>
            </a:fld>
            <a:endParaRPr lang="en-US"/>
          </a:p>
        </p:txBody>
      </p:sp>
    </p:spTree>
    <p:extLst>
      <p:ext uri="{BB962C8B-B14F-4D97-AF65-F5344CB8AC3E}">
        <p14:creationId xmlns:p14="http://schemas.microsoft.com/office/powerpoint/2010/main" val="68840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Walter </a:t>
            </a:r>
            <a:r>
              <a:rPr lang="en-US" dirty="0" err="1"/>
              <a:t>Tellman</a:t>
            </a:r>
            <a:r>
              <a:rPr lang="en-US" dirty="0"/>
              <a:t> is a Knik Tribe base member. In this clip he talks about how his family including his great grandfather Theodore Wasilla lost land through the Homestead Act.</a:t>
            </a:r>
          </a:p>
        </p:txBody>
      </p:sp>
      <p:sp>
        <p:nvSpPr>
          <p:cNvPr id="4" name="Slide Number Placeholder 3"/>
          <p:cNvSpPr>
            <a:spLocks noGrp="1"/>
          </p:cNvSpPr>
          <p:nvPr>
            <p:ph type="sldNum" sz="quarter" idx="5"/>
          </p:nvPr>
        </p:nvSpPr>
        <p:spPr/>
        <p:txBody>
          <a:bodyPr/>
          <a:lstStyle/>
          <a:p>
            <a:pPr>
              <a:defRPr/>
            </a:pPr>
            <a:fld id="{269DE975-5F70-42C0-AA17-C7EC50E38B6A}" type="slidenum">
              <a:rPr lang="en-US" smtClean="0"/>
              <a:pPr>
                <a:defRPr/>
              </a:pPr>
              <a:t>17</a:t>
            </a:fld>
            <a:endParaRPr lang="en-US"/>
          </a:p>
        </p:txBody>
      </p:sp>
    </p:spTree>
    <p:extLst>
      <p:ext uri="{BB962C8B-B14F-4D97-AF65-F5344CB8AC3E}">
        <p14:creationId xmlns:p14="http://schemas.microsoft.com/office/powerpoint/2010/main" val="1098949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Rain Wade is a member of the Chickaloon Native Village and a resident of the Mat-</a:t>
            </a:r>
            <a:r>
              <a:rPr lang="en-US" dirty="0" err="1"/>
              <a:t>Su</a:t>
            </a:r>
            <a:r>
              <a:rPr lang="en-US" dirty="0"/>
              <a:t> Valley. In this clip she reflects on the boarding school era and how it impacted her mother and her mother's siblings.</a:t>
            </a:r>
          </a:p>
        </p:txBody>
      </p:sp>
      <p:sp>
        <p:nvSpPr>
          <p:cNvPr id="4" name="Slide Number Placeholder 3"/>
          <p:cNvSpPr>
            <a:spLocks noGrp="1"/>
          </p:cNvSpPr>
          <p:nvPr>
            <p:ph type="sldNum" sz="quarter" idx="5"/>
          </p:nvPr>
        </p:nvSpPr>
        <p:spPr/>
        <p:txBody>
          <a:bodyPr/>
          <a:lstStyle/>
          <a:p>
            <a:pPr>
              <a:defRPr/>
            </a:pPr>
            <a:fld id="{269DE975-5F70-42C0-AA17-C7EC50E38B6A}" type="slidenum">
              <a:rPr lang="en-US" smtClean="0"/>
              <a:pPr>
                <a:defRPr/>
              </a:pPr>
              <a:t>24</a:t>
            </a:fld>
            <a:endParaRPr lang="en-US"/>
          </a:p>
        </p:txBody>
      </p:sp>
    </p:spTree>
    <p:extLst>
      <p:ext uri="{BB962C8B-B14F-4D97-AF65-F5344CB8AC3E}">
        <p14:creationId xmlns:p14="http://schemas.microsoft.com/office/powerpoint/2010/main" val="304466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A century after acquiring Alaska from Russia, the U.S. moves to extinguish the claim of many hundred Alaska Native communities to their aboriginal lands. The Alaska Native Claims Settlement Act revokes all but one of the reserves and reservations in the state. In return, Alaska Natives are granted one-ninth of the state or 40 million acres to be divided among them along with a shared payment of $462,500,000. The act establishes Alaska Native corporations, including 13 regional corporations and many more local village corporations, that receive shares of the payment and begin developing local economies to benefit Alaska Native people.</a:t>
            </a:r>
          </a:p>
          <a:p>
            <a:endParaRPr lang="en-US" dirty="0"/>
          </a:p>
        </p:txBody>
      </p:sp>
      <p:sp>
        <p:nvSpPr>
          <p:cNvPr id="4" name="Slide Number Placeholder 3"/>
          <p:cNvSpPr>
            <a:spLocks noGrp="1"/>
          </p:cNvSpPr>
          <p:nvPr>
            <p:ph type="sldNum" sz="quarter" idx="5"/>
          </p:nvPr>
        </p:nvSpPr>
        <p:spPr/>
        <p:txBody>
          <a:bodyPr/>
          <a:lstStyle/>
          <a:p>
            <a:pPr>
              <a:defRPr/>
            </a:pPr>
            <a:fld id="{269DE975-5F70-42C0-AA17-C7EC50E38B6A}" type="slidenum">
              <a:rPr lang="en-US" smtClean="0"/>
              <a:pPr>
                <a:defRPr/>
              </a:pPr>
              <a:t>42</a:t>
            </a:fld>
            <a:endParaRPr lang="en-US" dirty="0"/>
          </a:p>
        </p:txBody>
      </p:sp>
    </p:spTree>
    <p:extLst>
      <p:ext uri="{BB962C8B-B14F-4D97-AF65-F5344CB8AC3E}">
        <p14:creationId xmlns:p14="http://schemas.microsoft.com/office/powerpoint/2010/main" val="8251758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76200"/>
            <a:ext cx="91440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p:cNvSpPr/>
          <p:nvPr userDrawn="1"/>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p:cNvSpPr/>
          <p:nvPr userDrawn="1"/>
        </p:nvSpPr>
        <p:spPr>
          <a:xfrm>
            <a:off x="0" y="3227413"/>
            <a:ext cx="9144000" cy="126244"/>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ctrTitle"/>
          </p:nvPr>
        </p:nvSpPr>
        <p:spPr>
          <a:xfrm>
            <a:off x="304800" y="1524000"/>
            <a:ext cx="8458200" cy="1613795"/>
          </a:xfrm>
        </p:spPr>
        <p:txBody>
          <a:bodyPr anchor="t"/>
          <a:lstStyle>
            <a:lvl1pPr algn="l">
              <a:defRPr sz="4500" baseline="0">
                <a:latin typeface="Calibri" panose="020F0502020204030204" pitchFamily="34" charset="0"/>
                <a:cs typeface="Gotham Bold" pitchFamily="50" charset="0"/>
              </a:defRPr>
            </a:lvl1pPr>
          </a:lstStyle>
          <a:p>
            <a:r>
              <a:rPr lang="en-US" dirty="0"/>
              <a:t>Click to edit Master title style</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7010"/>
          <a:stretch/>
        </p:blipFill>
        <p:spPr>
          <a:xfrm>
            <a:off x="0" y="3340239"/>
            <a:ext cx="4459023" cy="3570882"/>
          </a:xfrm>
          <a:prstGeom prst="rect">
            <a:avLst/>
          </a:prstGeom>
        </p:spPr>
      </p:pic>
      <p:pic>
        <p:nvPicPr>
          <p:cNvPr id="11" name="Picture 10">
            <a:extLst>
              <a:ext uri="{FF2B5EF4-FFF2-40B4-BE49-F238E27FC236}">
                <a16:creationId xmlns:a16="http://schemas.microsoft.com/office/drawing/2014/main" id="{7244CC15-21DD-4007-918D-041ACE8E32EF}"/>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381000"/>
            <a:ext cx="3048000" cy="827307"/>
          </a:xfrm>
          <a:prstGeom prst="rect">
            <a:avLst/>
          </a:prstGeom>
          <a:noFill/>
          <a:ln>
            <a:noFill/>
          </a:ln>
        </p:spPr>
      </p:pic>
      <p:pic>
        <p:nvPicPr>
          <p:cNvPr id="12" name="Picture 11" descr="A picture containing bicycle, sitting, small, table&#10;&#10;Description automatically generated">
            <a:extLst>
              <a:ext uri="{FF2B5EF4-FFF2-40B4-BE49-F238E27FC236}">
                <a16:creationId xmlns:a16="http://schemas.microsoft.com/office/drawing/2014/main" id="{E58C801D-94F5-4F2E-86D7-2B34F2AA7C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600"/>
          <a:stretch/>
        </p:blipFill>
        <p:spPr>
          <a:xfrm>
            <a:off x="4459023" y="3344268"/>
            <a:ext cx="4684977" cy="3570882"/>
          </a:xfrm>
          <a:prstGeom prst="rect">
            <a:avLst/>
          </a:prstGeom>
        </p:spPr>
      </p:pic>
    </p:spTree>
    <p:extLst>
      <p:ext uri="{BB962C8B-B14F-4D97-AF65-F5344CB8AC3E}">
        <p14:creationId xmlns:p14="http://schemas.microsoft.com/office/powerpoint/2010/main" val="155814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723805" y="446484"/>
            <a:ext cx="3750469"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669726" y="3321844"/>
            <a:ext cx="3750469"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109254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76200"/>
            <a:ext cx="91440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userDrawn="1"/>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p:cNvSpPr/>
          <p:nvPr userDrawn="1"/>
        </p:nvSpPr>
        <p:spPr>
          <a:xfrm>
            <a:off x="0" y="3227413"/>
            <a:ext cx="9144000" cy="126244"/>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304800" y="1524000"/>
            <a:ext cx="8458200" cy="1613795"/>
          </a:xfrm>
        </p:spPr>
        <p:txBody>
          <a:bodyPr anchor="t"/>
          <a:lstStyle>
            <a:lvl1pPr algn="l">
              <a:defRPr sz="4500" baseline="0">
                <a:latin typeface="Calibri" panose="020F0502020204030204" pitchFamily="34" charset="0"/>
                <a:cs typeface="Gotham Bold" pitchFamily="50" charset="0"/>
              </a:defRPr>
            </a:lvl1pPr>
          </a:lstStyle>
          <a:p>
            <a:r>
              <a:rPr lang="en-US" dirty="0"/>
              <a:t>Click to edit Master title style</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7010"/>
          <a:stretch/>
        </p:blipFill>
        <p:spPr>
          <a:xfrm>
            <a:off x="0" y="3340239"/>
            <a:ext cx="4459023" cy="3570882"/>
          </a:xfrm>
          <a:prstGeom prst="rect">
            <a:avLst/>
          </a:prstGeom>
        </p:spPr>
      </p:pic>
      <p:pic>
        <p:nvPicPr>
          <p:cNvPr id="11" name="Picture 10">
            <a:extLst>
              <a:ext uri="{FF2B5EF4-FFF2-40B4-BE49-F238E27FC236}">
                <a16:creationId xmlns:a16="http://schemas.microsoft.com/office/drawing/2014/main" id="{7244CC15-21DD-4007-918D-041ACE8E32EF}"/>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381000"/>
            <a:ext cx="3048000" cy="827307"/>
          </a:xfrm>
          <a:prstGeom prst="rect">
            <a:avLst/>
          </a:prstGeom>
          <a:noFill/>
          <a:ln>
            <a:noFill/>
          </a:ln>
        </p:spPr>
      </p:pic>
      <p:pic>
        <p:nvPicPr>
          <p:cNvPr id="12" name="Picture 11" descr="A picture containing bicycle, sitting, small, table&#10;&#10;Description automatically generated">
            <a:extLst>
              <a:ext uri="{FF2B5EF4-FFF2-40B4-BE49-F238E27FC236}">
                <a16:creationId xmlns:a16="http://schemas.microsoft.com/office/drawing/2014/main" id="{E58C801D-94F5-4F2E-86D7-2B34F2AA7CA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600"/>
          <a:stretch/>
        </p:blipFill>
        <p:spPr>
          <a:xfrm>
            <a:off x="4459023" y="3344268"/>
            <a:ext cx="4684977" cy="3570882"/>
          </a:xfrm>
          <a:prstGeom prst="rect">
            <a:avLst/>
          </a:prstGeom>
        </p:spPr>
      </p:pic>
    </p:spTree>
    <p:extLst>
      <p:ext uri="{BB962C8B-B14F-4D97-AF65-F5344CB8AC3E}">
        <p14:creationId xmlns:p14="http://schemas.microsoft.com/office/powerpoint/2010/main" val="1501362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a:latin typeface="+mj-lt"/>
                <a:cs typeface="Gotham Bold"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a:latin typeface="+mj-lt"/>
                <a:cs typeface="Gotham Light" pitchFamily="50" charset="0"/>
              </a:defRPr>
            </a:lvl1pPr>
            <a:lvl2pPr>
              <a:defRPr>
                <a:latin typeface="+mj-lt"/>
                <a:cs typeface="Gotham Light" pitchFamily="50" charset="0"/>
              </a:defRPr>
            </a:lvl2pPr>
            <a:lvl3pPr>
              <a:defRPr>
                <a:latin typeface="+mj-lt"/>
                <a:cs typeface="Gotham Light" pitchFamily="50" charset="0"/>
              </a:defRPr>
            </a:lvl3pPr>
            <a:lvl4pPr>
              <a:defRPr>
                <a:latin typeface="+mj-lt"/>
                <a:cs typeface="Gotham Light" pitchFamily="50" charset="0"/>
              </a:defRPr>
            </a:lvl4pPr>
            <a:lvl5pPr>
              <a:defRPr>
                <a:latin typeface="+mj-lt"/>
                <a:cs typeface="Gotham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D15A0EE8-9CEE-416A-A405-B34BD645285B}" type="slidenum">
              <a:rPr lang="en-US" smtClean="0"/>
              <a:pPr>
                <a:defRPr/>
              </a:pPr>
              <a:t>‹#›</a:t>
            </a:fld>
            <a:endParaRPr lang="en-US" dirty="0"/>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2778977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0F114A82-124D-4A90-BEF9-C579567A7538}" type="slidenum">
              <a:rPr lang="en-US"/>
              <a:pPr>
                <a:defRPr/>
              </a:pPr>
              <a:t>‹#›</a:t>
            </a:fld>
            <a:endParaRPr lang="en-US"/>
          </a:p>
        </p:txBody>
      </p:sp>
      <p:sp>
        <p:nvSpPr>
          <p:cNvPr id="4"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58671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5B39D76B-2D9F-4800-A2A9-697C9D4AB25D}" type="slidenum">
              <a:rPr lang="en-US"/>
              <a:pPr>
                <a:defRPr/>
              </a:pPr>
              <a:t>‹#›</a:t>
            </a:fld>
            <a:endParaRPr lang="en-US"/>
          </a:p>
        </p:txBody>
      </p:sp>
      <p:sp>
        <p:nvSpPr>
          <p:cNvPr id="3"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4131376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Welcome +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ECBA8D29-90E0-4501-9BA7-F4E9D7F5ABEA}"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67770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pPr>
              <a:defRPr/>
            </a:pPr>
            <a:fld id="{7FE198B0-8989-46B3-808E-03C9850B9C80}" type="slidenum">
              <a:rPr lang="en-US"/>
              <a:pPr>
                <a:defRPr/>
              </a:pPr>
              <a:t>‹#›</a:t>
            </a:fld>
            <a:endParaRPr lang="en-US"/>
          </a:p>
        </p:txBody>
      </p:sp>
      <p:sp>
        <p:nvSpPr>
          <p:cNvPr id="8"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3654431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atin typeface="+mj-lt"/>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084395B5-49B0-417D-80F1-E2407035CF7D}"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112487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0">
                <a:latin typeface="+mj-lt"/>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7DA28190-0790-43B5-9F3A-F654FAD13378}" type="slidenum">
              <a:rPr lang="en-US"/>
              <a:pPr>
                <a:defRPr/>
              </a:pPr>
              <a:t>‹#›</a:t>
            </a:fld>
            <a:endParaRPr lang="en-US"/>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776942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10"/>
          </p:nvPr>
        </p:nvSpPr>
        <p:spPr/>
        <p:txBody>
          <a:bodyPr/>
          <a:lstStyle>
            <a:lvl1pPr>
              <a:defRPr/>
            </a:lvl1pPr>
          </a:lstStyle>
          <a:p>
            <a:pPr>
              <a:defRPr/>
            </a:pPr>
            <a:fld id="{F7DEAC0F-41C5-46A8-A97E-1F065FA6C839}" type="slidenum">
              <a:rPr lang="en-US"/>
              <a:pPr>
                <a:defRPr/>
              </a:pPr>
              <a:t>‹#›</a:t>
            </a:fld>
            <a:endParaRPr lang="en-US"/>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693025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500">
                <a:latin typeface="+mj-lt"/>
                <a:cs typeface="Gotham Bold"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0">
                <a:latin typeface="+mj-lt"/>
                <a:cs typeface="Gotham Light" pitchFamily="50" charset="0"/>
              </a:defRPr>
            </a:lvl1pPr>
            <a:lvl2pPr>
              <a:defRPr>
                <a:latin typeface="+mj-lt"/>
                <a:cs typeface="Gotham Light" pitchFamily="50" charset="0"/>
              </a:defRPr>
            </a:lvl2pPr>
            <a:lvl3pPr>
              <a:defRPr>
                <a:latin typeface="+mj-lt"/>
                <a:cs typeface="Gotham Light" pitchFamily="50" charset="0"/>
              </a:defRPr>
            </a:lvl3pPr>
            <a:lvl4pPr>
              <a:defRPr>
                <a:latin typeface="+mj-lt"/>
                <a:cs typeface="Gotham Light" pitchFamily="50" charset="0"/>
              </a:defRPr>
            </a:lvl4pPr>
            <a:lvl5pPr>
              <a:defRPr>
                <a:latin typeface="+mj-lt"/>
                <a:cs typeface="Gotham Ligh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D15A0EE8-9CEE-416A-A405-B34BD645285B}" type="slidenum">
              <a:rPr lang="en-US" smtClean="0"/>
              <a:pPr>
                <a:defRPr/>
              </a:pPr>
              <a:t>‹#›</a:t>
            </a:fld>
            <a:endParaRPr lang="en-US" dirty="0"/>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06590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0F114A82-124D-4A90-BEF9-C579567A7538}" type="slidenum">
              <a:rPr lang="en-US"/>
              <a:pPr>
                <a:defRPr/>
              </a:pPr>
              <a:t>‹#›</a:t>
            </a:fld>
            <a:endParaRPr lang="en-US" dirty="0"/>
          </a:p>
        </p:txBody>
      </p:sp>
      <p:sp>
        <p:nvSpPr>
          <p:cNvPr id="4"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930759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5B39D76B-2D9F-4800-A2A9-697C9D4AB25D}" type="slidenum">
              <a:rPr lang="en-US"/>
              <a:pPr>
                <a:defRPr/>
              </a:pPr>
              <a:t>‹#›</a:t>
            </a:fld>
            <a:endParaRPr lang="en-US" dirty="0"/>
          </a:p>
        </p:txBody>
      </p:sp>
      <p:sp>
        <p:nvSpPr>
          <p:cNvPr id="3"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703062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Welcome + Intr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457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00347"/>
          </a:xfrm>
        </p:spPr>
        <p:txBody>
          <a:bodyPr/>
          <a:lstStyle>
            <a:lvl1pPr>
              <a:defRPr sz="2800">
                <a:latin typeface="+mj-lt"/>
              </a:defRPr>
            </a:lvl1pPr>
            <a:lvl2pPr>
              <a:defRPr sz="2400">
                <a:latin typeface="+mj-lt"/>
              </a:defRPr>
            </a:lvl2pPr>
            <a:lvl3pPr>
              <a:defRPr sz="2000">
                <a:latin typeface="+mj-lt"/>
              </a:defRPr>
            </a:lvl3pPr>
            <a:lvl4pPr>
              <a:defRPr sz="1800">
                <a:latin typeface="+mj-lt"/>
              </a:defRPr>
            </a:lvl4pPr>
            <a:lvl5pPr>
              <a:defRPr sz="1800">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10"/>
          </p:nvPr>
        </p:nvSpPr>
        <p:spPr/>
        <p:txBody>
          <a:bodyPr/>
          <a:lstStyle>
            <a:lvl1pPr algn="r">
              <a:defRPr sz="1600">
                <a:solidFill>
                  <a:schemeClr val="tx1">
                    <a:tint val="75000"/>
                  </a:schemeClr>
                </a:solidFill>
              </a:defRPr>
            </a:lvl1pPr>
          </a:lstStyle>
          <a:p>
            <a:pPr>
              <a:defRPr/>
            </a:pPr>
            <a:fld id="{ECBA8D29-90E0-4501-9BA7-F4E9D7F5ABEA}" type="slidenum">
              <a:rPr lang="en-US"/>
              <a:pPr>
                <a:defRPr/>
              </a:pPr>
              <a:t>‹#›</a:t>
            </a:fld>
            <a:endParaRPr lang="en-US" dirty="0"/>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334382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solidFill>
                  <a:schemeClr val="tx1"/>
                </a:solidFill>
                <a:latin typeface="+mj-lt"/>
              </a:defRPr>
            </a:lvl1pPr>
            <a:lvl2pPr>
              <a:defRPr sz="2000">
                <a:latin typeface="+mj-lt"/>
              </a:defRPr>
            </a:lvl2pPr>
            <a:lvl3pPr>
              <a:defRPr sz="1800">
                <a:latin typeface="+mj-lt"/>
              </a:defRPr>
            </a:lvl3pPr>
            <a:lvl4pPr>
              <a:defRPr sz="1600">
                <a:latin typeface="+mj-lt"/>
              </a:defRPr>
            </a:lvl4pPr>
            <a:lvl5pPr>
              <a:defRPr sz="1600">
                <a:latin typeface="+mj-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a:defRPr/>
            </a:lvl1pPr>
          </a:lstStyle>
          <a:p>
            <a:pPr>
              <a:defRPr/>
            </a:pPr>
            <a:fld id="{7FE198B0-8989-46B3-808E-03C9850B9C80}" type="slidenum">
              <a:rPr lang="en-US"/>
              <a:pPr>
                <a:defRPr/>
              </a:pPr>
              <a:t>‹#›</a:t>
            </a:fld>
            <a:endParaRPr lang="en-US" dirty="0"/>
          </a:p>
        </p:txBody>
      </p:sp>
      <p:sp>
        <p:nvSpPr>
          <p:cNvPr id="8"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13195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a:latin typeface="+mj-lt"/>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084395B5-49B0-417D-80F1-E2407035CF7D}" type="slidenum">
              <a:rPr lang="en-US"/>
              <a:pPr>
                <a:defRPr/>
              </a:pPr>
              <a:t>‹#›</a:t>
            </a:fld>
            <a:endParaRPr lang="en-US" dirty="0"/>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82548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0">
                <a:latin typeface="+mj-lt"/>
              </a:defRPr>
            </a:lvl1pPr>
          </a:lstStyle>
          <a:p>
            <a:r>
              <a:rPr lang="en-US" dirty="0"/>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7DA28190-0790-43B5-9F3A-F654FAD13378}" type="slidenum">
              <a:rPr lang="en-US"/>
              <a:pPr>
                <a:defRPr/>
              </a:pPr>
              <a:t>‹#›</a:t>
            </a:fld>
            <a:endParaRPr lang="en-US" dirty="0"/>
          </a:p>
        </p:txBody>
      </p:sp>
      <p:sp>
        <p:nvSpPr>
          <p:cNvPr id="6"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01541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atin typeface="+mj-l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Slide Number Placeholder 6"/>
          <p:cNvSpPr>
            <a:spLocks noGrp="1"/>
          </p:cNvSpPr>
          <p:nvPr>
            <p:ph type="sldNum" sz="quarter" idx="10"/>
          </p:nvPr>
        </p:nvSpPr>
        <p:spPr/>
        <p:txBody>
          <a:bodyPr/>
          <a:lstStyle>
            <a:lvl1pPr>
              <a:defRPr/>
            </a:lvl1pPr>
          </a:lstStyle>
          <a:p>
            <a:pPr>
              <a:defRPr/>
            </a:pPr>
            <a:fld id="{F7DEAC0F-41C5-46A8-A97E-1F065FA6C839}" type="slidenum">
              <a:rPr lang="en-US"/>
              <a:pPr>
                <a:defRPr/>
              </a:pPr>
              <a:t>‹#›</a:t>
            </a:fld>
            <a:endParaRPr lang="en-US" dirty="0"/>
          </a:p>
        </p:txBody>
      </p:sp>
      <p:sp>
        <p:nvSpPr>
          <p:cNvPr id="5" name="Footer Placeholder 9"/>
          <p:cNvSpPr>
            <a:spLocks noGrp="1"/>
          </p:cNvSpPr>
          <p:nvPr>
            <p:ph type="ftr" sz="quarter" idx="11"/>
          </p:nvPr>
        </p:nvSpPr>
        <p:spPr>
          <a:xfrm>
            <a:off x="477838" y="6286500"/>
            <a:ext cx="7356475" cy="365125"/>
          </a:xfrm>
        </p:spPr>
        <p:txBody>
          <a:bodyPr/>
          <a:lstStyle>
            <a:lvl1pPr algn="l">
              <a:defRPr sz="1200">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022385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6600">
            <a:alpha val="2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274638"/>
            <a:ext cx="8229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71488" y="1428750"/>
            <a:ext cx="82296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p:cNvSpPr>
            <a:spLocks noGrp="1"/>
          </p:cNvSpPr>
          <p:nvPr>
            <p:ph type="sldNum" sz="quarter" idx="4"/>
          </p:nvPr>
        </p:nvSpPr>
        <p:spPr>
          <a:xfrm>
            <a:off x="7970838" y="6286500"/>
            <a:ext cx="73025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schemeClr val="tx1">
                    <a:tint val="75000"/>
                  </a:schemeClr>
                </a:solidFill>
                <a:latin typeface="+mn-lt"/>
              </a:defRPr>
            </a:lvl1pPr>
          </a:lstStyle>
          <a:p>
            <a:pPr>
              <a:defRPr/>
            </a:pPr>
            <a:fld id="{1A05C887-EEA0-482A-A90F-CFAF1794724F}" type="slidenum">
              <a:rPr lang="en-US"/>
              <a:pPr>
                <a:defRPr/>
              </a:pPr>
              <a:t>‹#›</a:t>
            </a:fld>
            <a:endParaRPr lang="en-US" dirty="0"/>
          </a:p>
        </p:txBody>
      </p:sp>
      <p:sp>
        <p:nvSpPr>
          <p:cNvPr id="5" name="Rectangle 4"/>
          <p:cNvSpPr/>
          <p:nvPr/>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endParaRPr>
          </a:p>
        </p:txBody>
      </p:sp>
      <p:sp>
        <p:nvSpPr>
          <p:cNvPr id="6" name="Rectangle 5"/>
          <p:cNvSpPr/>
          <p:nvPr/>
        </p:nvSpPr>
        <p:spPr>
          <a:xfrm>
            <a:off x="0" y="6730002"/>
            <a:ext cx="9144000" cy="136525"/>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Footer Placeholder 9"/>
          <p:cNvSpPr>
            <a:spLocks noGrp="1"/>
          </p:cNvSpPr>
          <p:nvPr>
            <p:ph type="ftr" sz="quarter" idx="3"/>
          </p:nvPr>
        </p:nvSpPr>
        <p:spPr>
          <a:xfrm>
            <a:off x="914400" y="6286500"/>
            <a:ext cx="6919913"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pic>
        <p:nvPicPr>
          <p:cNvPr id="9" name="Picture 8">
            <a:extLst>
              <a:ext uri="{FF2B5EF4-FFF2-40B4-BE49-F238E27FC236}">
                <a16:creationId xmlns:a16="http://schemas.microsoft.com/office/drawing/2014/main" id="{422259F7-2CC4-4321-AA11-B52D7F974F83}"/>
              </a:ext>
            </a:extLst>
          </p:cNvPr>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95287" y="6084032"/>
            <a:ext cx="1828800" cy="476470"/>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hdr="0" dt="0"/>
  <p:txStyles>
    <p:titleStyle>
      <a:lvl1pPr algn="l" rtl="0" eaLnBrk="0" fontAlgn="base" hangingPunct="0">
        <a:spcBef>
          <a:spcPct val="0"/>
        </a:spcBef>
        <a:spcAft>
          <a:spcPct val="0"/>
        </a:spcAft>
        <a:defRPr sz="4500" b="1" kern="1200">
          <a:solidFill>
            <a:schemeClr val="tx1"/>
          </a:solidFill>
          <a:latin typeface="+mj-lt"/>
          <a:ea typeface="Gotham Bold" pitchFamily="50" charset="0"/>
          <a:cs typeface="Gotham Bold" pitchFamily="50" charset="0"/>
        </a:defRPr>
      </a:lvl1pPr>
      <a:lvl2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2pPr>
      <a:lvl3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3pPr>
      <a:lvl4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4pPr>
      <a:lvl5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5pPr>
      <a:lvl6pPr marL="4572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6pPr>
      <a:lvl7pPr marL="9144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7pPr>
      <a:lvl8pPr marL="13716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8pPr>
      <a:lvl9pPr marL="18288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9pPr>
    </p:titleStyle>
    <p:bodyStyle>
      <a:lvl1pPr marL="571500" indent="-571500" algn="l" rtl="0" eaLnBrk="0" fontAlgn="base" hangingPunct="0">
        <a:spcBef>
          <a:spcPct val="20000"/>
        </a:spcBef>
        <a:spcAft>
          <a:spcPct val="0"/>
        </a:spcAft>
        <a:buFont typeface="Arial" panose="020B0604020202020204" pitchFamily="34" charset="0"/>
        <a:buChar char="•"/>
        <a:defRPr sz="3200" kern="1200">
          <a:solidFill>
            <a:schemeClr val="tx1"/>
          </a:solidFill>
          <a:latin typeface="Gotham Light" pitchFamily="50" charset="0"/>
          <a:ea typeface="Gotham Light" pitchFamily="50" charset="0"/>
          <a:cs typeface="Gotham Light" pitchFamily="50"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Gotham Light" pitchFamily="50" charset="0"/>
          <a:ea typeface="Gotham Light" pitchFamily="50" charset="0"/>
          <a:cs typeface="Gotham Light" pitchFamily="50" charset="0"/>
        </a:defRPr>
      </a:lvl2pPr>
      <a:lvl3pPr marL="1143000" indent="-228600" algn="l" rtl="0" eaLnBrk="0" fontAlgn="base" hangingPunct="0">
        <a:spcBef>
          <a:spcPct val="20000"/>
        </a:spcBef>
        <a:spcAft>
          <a:spcPct val="0"/>
        </a:spcAft>
        <a:buFont typeface="Garamond" panose="02020404030301010803" pitchFamily="18" charset="0"/>
        <a:buChar char="–"/>
        <a:defRPr sz="2400" kern="1200">
          <a:solidFill>
            <a:schemeClr val="tx1"/>
          </a:solidFill>
          <a:latin typeface="Gotham Light" pitchFamily="50" charset="0"/>
          <a:ea typeface="Gotham Light" pitchFamily="50" charset="0"/>
          <a:cs typeface="Gotham Light" pitchFamily="50"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996600">
            <a:alpha val="200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1488" y="274638"/>
            <a:ext cx="82296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71488" y="1428750"/>
            <a:ext cx="82296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3"/>
          <p:cNvSpPr>
            <a:spLocks noGrp="1"/>
          </p:cNvSpPr>
          <p:nvPr>
            <p:ph type="sldNum" sz="quarter" idx="4"/>
          </p:nvPr>
        </p:nvSpPr>
        <p:spPr>
          <a:xfrm>
            <a:off x="7970838" y="6286500"/>
            <a:ext cx="73025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schemeClr val="tx1">
                    <a:tint val="75000"/>
                  </a:schemeClr>
                </a:solidFill>
                <a:latin typeface="+mn-lt"/>
              </a:defRPr>
            </a:lvl1pPr>
          </a:lstStyle>
          <a:p>
            <a:pPr>
              <a:defRPr/>
            </a:pPr>
            <a:fld id="{1A05C887-EEA0-482A-A90F-CFAF1794724F}" type="slidenum">
              <a:rPr lang="en-US"/>
              <a:pPr>
                <a:defRPr/>
              </a:pPr>
              <a:t>‹#›</a:t>
            </a:fld>
            <a:endParaRPr lang="en-US" dirty="0"/>
          </a:p>
        </p:txBody>
      </p:sp>
      <p:sp>
        <p:nvSpPr>
          <p:cNvPr id="5" name="Rectangle 4"/>
          <p:cNvSpPr/>
          <p:nvPr/>
        </p:nvSpPr>
        <p:spPr>
          <a:xfrm>
            <a:off x="0" y="0"/>
            <a:ext cx="9144000" cy="92075"/>
          </a:xfrm>
          <a:prstGeom prst="rect">
            <a:avLst/>
          </a:prstGeom>
          <a:solidFill>
            <a:srgbClr val="2240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2"/>
              </a:solidFill>
            </a:endParaRPr>
          </a:p>
        </p:txBody>
      </p:sp>
      <p:sp>
        <p:nvSpPr>
          <p:cNvPr id="6" name="Rectangle 5"/>
          <p:cNvSpPr/>
          <p:nvPr/>
        </p:nvSpPr>
        <p:spPr>
          <a:xfrm>
            <a:off x="0" y="6730002"/>
            <a:ext cx="9144000" cy="136525"/>
          </a:xfrm>
          <a:prstGeom prst="rect">
            <a:avLst/>
          </a:prstGeom>
          <a:solidFill>
            <a:srgbClr val="F05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Footer Placeholder 9"/>
          <p:cNvSpPr>
            <a:spLocks noGrp="1"/>
          </p:cNvSpPr>
          <p:nvPr>
            <p:ph type="ftr" sz="quarter" idx="3"/>
          </p:nvPr>
        </p:nvSpPr>
        <p:spPr>
          <a:xfrm>
            <a:off x="914400" y="6286500"/>
            <a:ext cx="6919913"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pic>
        <p:nvPicPr>
          <p:cNvPr id="9" name="Picture 8">
            <a:extLst>
              <a:ext uri="{FF2B5EF4-FFF2-40B4-BE49-F238E27FC236}">
                <a16:creationId xmlns:a16="http://schemas.microsoft.com/office/drawing/2014/main" id="{422259F7-2CC4-4321-AA11-B52D7F974F83}"/>
              </a:ext>
            </a:extLst>
          </p:cNvPr>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95287" y="6084032"/>
            <a:ext cx="1828800" cy="476470"/>
          </a:xfrm>
          <a:prstGeom prst="rect">
            <a:avLst/>
          </a:prstGeom>
          <a:noFill/>
          <a:ln>
            <a:noFill/>
          </a:ln>
        </p:spPr>
      </p:pic>
    </p:spTree>
    <p:extLst>
      <p:ext uri="{BB962C8B-B14F-4D97-AF65-F5344CB8AC3E}">
        <p14:creationId xmlns:p14="http://schemas.microsoft.com/office/powerpoint/2010/main" val="36927980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xStyles>
    <p:titleStyle>
      <a:lvl1pPr algn="l" rtl="0" eaLnBrk="0" fontAlgn="base" hangingPunct="0">
        <a:spcBef>
          <a:spcPct val="0"/>
        </a:spcBef>
        <a:spcAft>
          <a:spcPct val="0"/>
        </a:spcAft>
        <a:defRPr sz="4500" b="1" kern="1200">
          <a:solidFill>
            <a:schemeClr val="tx1"/>
          </a:solidFill>
          <a:latin typeface="+mj-lt"/>
          <a:ea typeface="Gotham Bold" pitchFamily="50" charset="0"/>
          <a:cs typeface="Gotham Bold" pitchFamily="50" charset="0"/>
        </a:defRPr>
      </a:lvl1pPr>
      <a:lvl2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2pPr>
      <a:lvl3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3pPr>
      <a:lvl4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4pPr>
      <a:lvl5pPr algn="l" rtl="0" eaLnBrk="0" fontAlgn="base" hangingPunct="0">
        <a:spcBef>
          <a:spcPct val="0"/>
        </a:spcBef>
        <a:spcAft>
          <a:spcPct val="0"/>
        </a:spcAft>
        <a:defRPr sz="4000">
          <a:solidFill>
            <a:schemeClr val="tx1"/>
          </a:solidFill>
          <a:latin typeface="Gotham Bold" pitchFamily="50" charset="0"/>
          <a:ea typeface="Gotham Bold" pitchFamily="50" charset="0"/>
          <a:cs typeface="Gotham Bold" pitchFamily="50" charset="0"/>
        </a:defRPr>
      </a:lvl5pPr>
      <a:lvl6pPr marL="4572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6pPr>
      <a:lvl7pPr marL="9144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7pPr>
      <a:lvl8pPr marL="13716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8pPr>
      <a:lvl9pPr marL="1828800" algn="l" rtl="0" fontAlgn="base">
        <a:spcBef>
          <a:spcPct val="0"/>
        </a:spcBef>
        <a:spcAft>
          <a:spcPct val="0"/>
        </a:spcAft>
        <a:defRPr sz="4000">
          <a:solidFill>
            <a:schemeClr val="tx1"/>
          </a:solidFill>
          <a:latin typeface="Gotham Bold" pitchFamily="50" charset="0"/>
          <a:ea typeface="Gotham Bold" pitchFamily="50" charset="0"/>
          <a:cs typeface="Gotham Bold" pitchFamily="50" charset="0"/>
        </a:defRPr>
      </a:lvl9pPr>
    </p:titleStyle>
    <p:bodyStyle>
      <a:lvl1pPr marL="571500" indent="-571500" algn="l" rtl="0" eaLnBrk="0" fontAlgn="base" hangingPunct="0">
        <a:spcBef>
          <a:spcPct val="20000"/>
        </a:spcBef>
        <a:spcAft>
          <a:spcPct val="0"/>
        </a:spcAft>
        <a:buFont typeface="Arial" panose="020B0604020202020204" pitchFamily="34" charset="0"/>
        <a:buChar char="•"/>
        <a:defRPr sz="3200" kern="1200">
          <a:solidFill>
            <a:schemeClr val="tx1"/>
          </a:solidFill>
          <a:latin typeface="Gotham Light" pitchFamily="50" charset="0"/>
          <a:ea typeface="Gotham Light" pitchFamily="50" charset="0"/>
          <a:cs typeface="Gotham Light" pitchFamily="50"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Gotham Light" pitchFamily="50" charset="0"/>
          <a:ea typeface="Gotham Light" pitchFamily="50" charset="0"/>
          <a:cs typeface="Gotham Light" pitchFamily="50" charset="0"/>
        </a:defRPr>
      </a:lvl2pPr>
      <a:lvl3pPr marL="1143000" indent="-228600" algn="l" rtl="0" eaLnBrk="0" fontAlgn="base" hangingPunct="0">
        <a:spcBef>
          <a:spcPct val="20000"/>
        </a:spcBef>
        <a:spcAft>
          <a:spcPct val="0"/>
        </a:spcAft>
        <a:buFont typeface="Garamond" panose="02020404030301010803" pitchFamily="18" charset="0"/>
        <a:buChar char="–"/>
        <a:defRPr sz="2400" kern="1200">
          <a:solidFill>
            <a:schemeClr val="tx1"/>
          </a:solidFill>
          <a:latin typeface="Gotham Light" pitchFamily="50" charset="0"/>
          <a:ea typeface="Gotham Light" pitchFamily="50" charset="0"/>
          <a:cs typeface="Gotham Light" pitchFamily="50"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Gotham Light" pitchFamily="50" charset="0"/>
          <a:ea typeface="Gotham Light" pitchFamily="50" charset="0"/>
          <a:cs typeface="Gotham Light" pitchFamily="50"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4.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19.jpe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26.jpe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laskahighwayproject.blogspot.com/p/videos.html"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002A-EA38-47D5-9093-451F698074D0}"/>
              </a:ext>
            </a:extLst>
          </p:cNvPr>
          <p:cNvSpPr>
            <a:spLocks noGrp="1"/>
          </p:cNvSpPr>
          <p:nvPr>
            <p:ph type="title"/>
          </p:nvPr>
        </p:nvSpPr>
        <p:spPr>
          <a:xfrm>
            <a:off x="477839" y="4635766"/>
            <a:ext cx="8223249" cy="1362075"/>
          </a:xfrm>
        </p:spPr>
        <p:txBody>
          <a:bodyPr/>
          <a:lstStyle/>
          <a:p>
            <a:r>
              <a:rPr lang="en-US"/>
              <a:t>Alaska</a:t>
            </a:r>
            <a:br>
              <a:rPr lang="en-US" dirty="0"/>
            </a:br>
            <a:r>
              <a:rPr lang="en-US" sz="3000" dirty="0"/>
              <a:t>Selected historical events – See the unseen</a:t>
            </a:r>
          </a:p>
        </p:txBody>
      </p:sp>
      <p:sp>
        <p:nvSpPr>
          <p:cNvPr id="4" name="Footer Placeholder 3">
            <a:extLst>
              <a:ext uri="{FF2B5EF4-FFF2-40B4-BE49-F238E27FC236}">
                <a16:creationId xmlns:a16="http://schemas.microsoft.com/office/drawing/2014/main" id="{B9309B4B-6DE1-42F1-B6F5-5AB55D1BC6DC}"/>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53A401A7-13D9-4C94-9D3E-6ACE47A76146}"/>
              </a:ext>
            </a:extLst>
          </p:cNvPr>
          <p:cNvSpPr>
            <a:spLocks noGrp="1"/>
          </p:cNvSpPr>
          <p:nvPr>
            <p:ph type="sldNum" sz="quarter" idx="10"/>
          </p:nvPr>
        </p:nvSpPr>
        <p:spPr/>
        <p:txBody>
          <a:bodyPr/>
          <a:lstStyle/>
          <a:p>
            <a:pPr>
              <a:defRPr/>
            </a:pPr>
            <a:fld id="{F7DEAC0F-41C5-46A8-A97E-1F065FA6C839}" type="slidenum">
              <a:rPr lang="en-US" smtClean="0"/>
              <a:pPr>
                <a:defRPr/>
              </a:pPr>
              <a:t>1</a:t>
            </a:fld>
            <a:endParaRPr lang="en-US" dirty="0"/>
          </a:p>
        </p:txBody>
      </p:sp>
      <p:pic>
        <p:nvPicPr>
          <p:cNvPr id="6" name="Picture 5" descr="A picture containing text, map&#10;&#10;Description automatically generated">
            <a:extLst>
              <a:ext uri="{FF2B5EF4-FFF2-40B4-BE49-F238E27FC236}">
                <a16:creationId xmlns:a16="http://schemas.microsoft.com/office/drawing/2014/main" id="{3A942D2A-95B8-4A6C-BE02-CA9EEB132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04800"/>
            <a:ext cx="5227449" cy="4230720"/>
          </a:xfrm>
          <a:prstGeom prst="rect">
            <a:avLst/>
          </a:prstGeom>
        </p:spPr>
      </p:pic>
      <p:sp>
        <p:nvSpPr>
          <p:cNvPr id="7" name="TextBox 6">
            <a:extLst>
              <a:ext uri="{FF2B5EF4-FFF2-40B4-BE49-F238E27FC236}">
                <a16:creationId xmlns:a16="http://schemas.microsoft.com/office/drawing/2014/main" id="{EFE7EFAC-49FB-4D29-8F5E-47F107650B2D}"/>
              </a:ext>
            </a:extLst>
          </p:cNvPr>
          <p:cNvSpPr txBox="1"/>
          <p:nvPr/>
        </p:nvSpPr>
        <p:spPr>
          <a:xfrm>
            <a:off x="7086600" y="3827634"/>
            <a:ext cx="1903975" cy="707886"/>
          </a:xfrm>
          <a:prstGeom prst="rect">
            <a:avLst/>
          </a:prstGeom>
          <a:noFill/>
        </p:spPr>
        <p:txBody>
          <a:bodyPr wrap="square" rtlCol="0">
            <a:spAutoFit/>
          </a:bodyPr>
          <a:lstStyle/>
          <a:p>
            <a:r>
              <a:rPr lang="en-US" sz="1000" dirty="0"/>
              <a:t>1880 map showing land sold from Russia to America.</a:t>
            </a:r>
          </a:p>
          <a:p>
            <a:endParaRPr lang="en-US" sz="1000" dirty="0"/>
          </a:p>
          <a:p>
            <a:r>
              <a:rPr lang="en-US" sz="1000" dirty="0"/>
              <a:t>Source: Alaska State Library</a:t>
            </a:r>
          </a:p>
        </p:txBody>
      </p:sp>
    </p:spTree>
    <p:extLst>
      <p:ext uri="{BB962C8B-B14F-4D97-AF65-F5344CB8AC3E}">
        <p14:creationId xmlns:p14="http://schemas.microsoft.com/office/powerpoint/2010/main" val="328856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1477962"/>
          </a:xfrm>
        </p:spPr>
        <p:txBody>
          <a:bodyPr>
            <a:noAutofit/>
          </a:bodyPr>
          <a:lstStyle/>
          <a:p>
            <a:r>
              <a:rPr lang="en-US" sz="4000" dirty="0"/>
              <a:t>1804: Russians and Unangan/Aleuts return to reoccupy Sitka</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471488" y="1922928"/>
            <a:ext cx="8229600" cy="3886201"/>
          </a:xfrm>
        </p:spPr>
        <p:txBody>
          <a:bodyPr/>
          <a:lstStyle/>
          <a:p>
            <a:r>
              <a:rPr lang="en-US" sz="2600" dirty="0"/>
              <a:t>Aided by a Russian navy ship, Neva, and led by Baranov, Russians and Unangan/Aleuts return to reoccupy Sitka. </a:t>
            </a:r>
          </a:p>
          <a:p>
            <a:r>
              <a:rPr lang="en-US" sz="2600" dirty="0"/>
              <a:t>After two weeks of fighting what some call the Battle of Sitka, the Tlingit leave the area. </a:t>
            </a:r>
          </a:p>
          <a:p>
            <a:r>
              <a:rPr lang="en-US" sz="2600" dirty="0"/>
              <a:t>Tlingit oral accounts describe their survival march across Baranof Island. </a:t>
            </a:r>
          </a:p>
          <a:p>
            <a:r>
              <a:rPr lang="en-US" sz="2600" dirty="0"/>
              <a:t>Tlingit return to live at Sitka in 1819 at the invitation of the Russians after Baranov's departure.</a:t>
            </a:r>
          </a:p>
        </p:txBody>
      </p:sp>
      <p:sp>
        <p:nvSpPr>
          <p:cNvPr id="5" name="Footer Placeholder 4">
            <a:extLst>
              <a:ext uri="{FF2B5EF4-FFF2-40B4-BE49-F238E27FC236}">
                <a16:creationId xmlns:a16="http://schemas.microsoft.com/office/drawing/2014/main" id="{95442D99-1CCF-473B-97A0-1686120CD5EA}"/>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0FE0C7F4-3581-4E1E-837B-F58803552E07}"/>
              </a:ext>
            </a:extLst>
          </p:cNvPr>
          <p:cNvSpPr>
            <a:spLocks noGrp="1"/>
          </p:cNvSpPr>
          <p:nvPr>
            <p:ph type="sldNum" sz="quarter" idx="10"/>
          </p:nvPr>
        </p:nvSpPr>
        <p:spPr/>
        <p:txBody>
          <a:bodyPr/>
          <a:lstStyle/>
          <a:p>
            <a:pPr>
              <a:defRPr/>
            </a:pPr>
            <a:fld id="{D15A0EE8-9CEE-416A-A405-B34BD645285B}" type="slidenum">
              <a:rPr lang="en-US" smtClean="0"/>
              <a:pPr>
                <a:defRPr/>
              </a:pPr>
              <a:t>10</a:t>
            </a:fld>
            <a:endParaRPr lang="en-US" dirty="0"/>
          </a:p>
        </p:txBody>
      </p:sp>
    </p:spTree>
    <p:extLst>
      <p:ext uri="{BB962C8B-B14F-4D97-AF65-F5344CB8AC3E}">
        <p14:creationId xmlns:p14="http://schemas.microsoft.com/office/powerpoint/2010/main" val="1492081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1630362"/>
          </a:xfrm>
        </p:spPr>
        <p:txBody>
          <a:bodyPr>
            <a:noAutofit/>
          </a:bodyPr>
          <a:lstStyle/>
          <a:p>
            <a:r>
              <a:rPr lang="en-US" sz="4000" dirty="0"/>
              <a:t>1850s-1920s: Whale population nearly destroyed and introduction of alcohol, sugar and wheat flour</a:t>
            </a:r>
          </a:p>
        </p:txBody>
      </p:sp>
      <p:sp>
        <p:nvSpPr>
          <p:cNvPr id="5" name="Footer Placeholder 4">
            <a:extLst>
              <a:ext uri="{FF2B5EF4-FFF2-40B4-BE49-F238E27FC236}">
                <a16:creationId xmlns:a16="http://schemas.microsoft.com/office/drawing/2014/main" id="{F8923ED2-C20A-41F4-A11A-1B78D8BEE33F}"/>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14E34869-0D83-430A-9673-5D92F65FA4DC}"/>
              </a:ext>
            </a:extLst>
          </p:cNvPr>
          <p:cNvSpPr>
            <a:spLocks noGrp="1"/>
          </p:cNvSpPr>
          <p:nvPr>
            <p:ph type="sldNum" sz="quarter" idx="10"/>
          </p:nvPr>
        </p:nvSpPr>
        <p:spPr/>
        <p:txBody>
          <a:bodyPr/>
          <a:lstStyle/>
          <a:p>
            <a:pPr>
              <a:defRPr/>
            </a:pPr>
            <a:fld id="{D15A0EE8-9CEE-416A-A405-B34BD645285B}" type="slidenum">
              <a:rPr lang="en-US" smtClean="0"/>
              <a:pPr>
                <a:defRPr/>
              </a:pPr>
              <a:t>11</a:t>
            </a:fld>
            <a:endParaRPr lang="en-US" dirty="0"/>
          </a:p>
        </p:txBody>
      </p:sp>
      <p:sp>
        <p:nvSpPr>
          <p:cNvPr id="7" name="TextBox 6">
            <a:extLst>
              <a:ext uri="{FF2B5EF4-FFF2-40B4-BE49-F238E27FC236}">
                <a16:creationId xmlns:a16="http://schemas.microsoft.com/office/drawing/2014/main" id="{B6D12BA4-4C8E-4B7F-B65F-51D95CBD4BAB}"/>
              </a:ext>
            </a:extLst>
          </p:cNvPr>
          <p:cNvSpPr txBox="1"/>
          <p:nvPr/>
        </p:nvSpPr>
        <p:spPr>
          <a:xfrm>
            <a:off x="2362200" y="6206443"/>
            <a:ext cx="5123257" cy="400110"/>
          </a:xfrm>
          <a:prstGeom prst="rect">
            <a:avLst/>
          </a:prstGeom>
          <a:noFill/>
        </p:spPr>
        <p:txBody>
          <a:bodyPr wrap="square" rtlCol="0">
            <a:spAutoFit/>
          </a:bodyPr>
          <a:lstStyle/>
          <a:p>
            <a:r>
              <a:rPr lang="en-US" sz="1000" dirty="0"/>
              <a:t>A Soviet Union catcher boat with dead sperm whales. Source: Unknown; found on NOAA Fisheries website.</a:t>
            </a:r>
          </a:p>
        </p:txBody>
      </p:sp>
      <p:pic>
        <p:nvPicPr>
          <p:cNvPr id="8" name="Content Placeholder 7" descr="A group of people in a boat on a body of water&#10;&#10;Description automatically generated">
            <a:extLst>
              <a:ext uri="{FF2B5EF4-FFF2-40B4-BE49-F238E27FC236}">
                <a16:creationId xmlns:a16="http://schemas.microsoft.com/office/drawing/2014/main" id="{E0BDD5AB-F532-4F8B-9D32-91FD5D0B5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19200" y="2057400"/>
            <a:ext cx="5867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050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achel Nicholai…"/>
          <p:cNvSpPr txBox="1">
            <a:spLocks noGrp="1"/>
          </p:cNvSpPr>
          <p:nvPr>
            <p:ph type="title"/>
          </p:nvPr>
        </p:nvSpPr>
        <p:spPr>
          <a:xfrm>
            <a:off x="4460584" y="3429000"/>
            <a:ext cx="4953000" cy="2355973"/>
          </a:xfrm>
          <a:prstGeom prst="rect">
            <a:avLst/>
          </a:prstGeom>
        </p:spPr>
        <p:txBody>
          <a:bodyPr/>
          <a:lstStyle/>
          <a:p>
            <a:r>
              <a:rPr lang="en-US" sz="2800" dirty="0"/>
              <a:t>Angie Wade </a:t>
            </a:r>
            <a:r>
              <a:rPr lang="en-US" sz="2800" b="0" dirty="0"/>
              <a:t>on</a:t>
            </a:r>
            <a:br>
              <a:rPr lang="en-US" sz="2800" b="0" dirty="0"/>
            </a:br>
            <a:r>
              <a:rPr lang="en-US" sz="2800" dirty="0">
                <a:solidFill>
                  <a:srgbClr val="F05A28"/>
                </a:solidFill>
                <a:cs typeface="Calibri"/>
              </a:rPr>
              <a:t>Mining</a:t>
            </a:r>
            <a:r>
              <a:rPr lang="en-US" sz="2800" dirty="0">
                <a:solidFill>
                  <a:srgbClr val="F05A28"/>
                </a:solidFill>
                <a:ea typeface="+mj-lt"/>
                <a:cs typeface="+mj-lt"/>
              </a:rPr>
              <a:t> &amp; Colonialism</a:t>
            </a:r>
            <a:endParaRPr lang="en-US" sz="2800" b="0" dirty="0">
              <a:ea typeface="+mj-lt"/>
              <a:cs typeface="+mj-lt"/>
            </a:endParaRPr>
          </a:p>
        </p:txBody>
      </p:sp>
      <p:sp>
        <p:nvSpPr>
          <p:cNvPr id="3" name="Rectangle 2">
            <a:extLst>
              <a:ext uri="{FF2B5EF4-FFF2-40B4-BE49-F238E27FC236}">
                <a16:creationId xmlns:a16="http://schemas.microsoft.com/office/drawing/2014/main" id="{3BE6BAA3-3D3A-A24B-8129-623F3D26044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7" name="Picture Placeholder 6">
            <a:extLst>
              <a:ext uri="{FF2B5EF4-FFF2-40B4-BE49-F238E27FC236}">
                <a16:creationId xmlns:a16="http://schemas.microsoft.com/office/drawing/2014/main" id="{525C61FD-69C4-5C4A-9C25-20DB72391491}"/>
              </a:ext>
            </a:extLst>
          </p:cNvPr>
          <p:cNvPicPr>
            <a:picLocks noGrp="1" noChangeAspect="1"/>
          </p:cNvPicPr>
          <p:nvPr>
            <p:ph type="pic" sz="half" idx="13"/>
          </p:nvPr>
        </p:nvPicPr>
        <p:blipFill>
          <a:blip r:embed="rId5">
            <a:extLst>
              <a:ext uri="{28A0092B-C50C-407E-A947-70E740481C1C}">
                <a14:useLocalDpi xmlns:a14="http://schemas.microsoft.com/office/drawing/2010/main" val="0"/>
              </a:ext>
            </a:extLst>
          </a:blip>
          <a:srcRect/>
          <a:stretch/>
        </p:blipFill>
        <p:spPr>
          <a:xfrm>
            <a:off x="381000" y="218383"/>
            <a:ext cx="3711060" cy="5566590"/>
          </a:xfrm>
        </p:spPr>
      </p:pic>
      <p:sp>
        <p:nvSpPr>
          <p:cNvPr id="5" name="Rectangle 4">
            <a:extLst>
              <a:ext uri="{FF2B5EF4-FFF2-40B4-BE49-F238E27FC236}">
                <a16:creationId xmlns:a16="http://schemas.microsoft.com/office/drawing/2014/main" id="{DA980A58-4E90-E141-A979-D8FD76A8A980}"/>
              </a:ext>
            </a:extLst>
          </p:cNvPr>
          <p:cNvSpPr/>
          <p:nvPr/>
        </p:nvSpPr>
        <p:spPr>
          <a:xfrm>
            <a:off x="4460645" y="309552"/>
            <a:ext cx="4429355" cy="3785652"/>
          </a:xfrm>
          <a:prstGeom prst="rect">
            <a:avLst/>
          </a:prstGeom>
        </p:spPr>
        <p:txBody>
          <a:bodyPr wrap="square">
            <a:spAutoFit/>
          </a:bodyPr>
          <a:lstStyle/>
          <a:p>
            <a:r>
              <a:rPr lang="en-US" sz="4000" i="1" dirty="0"/>
              <a:t>"Our story is just kind of waves of epidemics, and fur trade and extractive resources and miners."</a:t>
            </a:r>
            <a:r>
              <a:rPr lang="en-US" sz="4000" dirty="0"/>
              <a:t>​</a:t>
            </a:r>
            <a:endParaRPr lang="en-US" sz="4000" i="1" dirty="0"/>
          </a:p>
        </p:txBody>
      </p:sp>
      <p:pic>
        <p:nvPicPr>
          <p:cNvPr id="2" name="Angie Wade on Pattern.mp3">
            <a:hlinkClick r:id="" action="ppaction://media"/>
            <a:extLst>
              <a:ext uri="{FF2B5EF4-FFF2-40B4-BE49-F238E27FC236}">
                <a16:creationId xmlns:a16="http://schemas.microsoft.com/office/drawing/2014/main" id="{A57559AB-FE4F-F74D-9D66-1FFF12BA8018}"/>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7950200" y="5776288"/>
            <a:ext cx="812800" cy="731520"/>
          </a:xfrm>
          <a:prstGeom prst="rect">
            <a:avLst/>
          </a:prstGeom>
        </p:spPr>
      </p:pic>
    </p:spTree>
    <p:extLst>
      <p:ext uri="{BB962C8B-B14F-4D97-AF65-F5344CB8AC3E}">
        <p14:creationId xmlns:p14="http://schemas.microsoft.com/office/powerpoint/2010/main" val="2087980714"/>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1401762"/>
          </a:xfrm>
        </p:spPr>
        <p:txBody>
          <a:bodyPr>
            <a:noAutofit/>
          </a:bodyPr>
          <a:lstStyle/>
          <a:p>
            <a:r>
              <a:rPr lang="en-US" sz="4000" dirty="0"/>
              <a:t>1867: US “purchase” of Alaska from Russia for $7.2 million</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76200" y="3886200"/>
            <a:ext cx="8991600" cy="2285999"/>
          </a:xfrm>
        </p:spPr>
        <p:txBody>
          <a:bodyPr/>
          <a:lstStyle/>
          <a:p>
            <a:r>
              <a:rPr lang="en-US" sz="2800" dirty="0"/>
              <a:t>Alaska Native population was not consulted. </a:t>
            </a:r>
          </a:p>
          <a:p>
            <a:r>
              <a:rPr lang="en-US" sz="2800" dirty="0"/>
              <a:t>The Russians did not have ownership of the land, meaning the transaction was not a proper sale of land, only a </a:t>
            </a:r>
            <a:r>
              <a:rPr lang="en-US" sz="2800" dirty="0">
                <a:solidFill>
                  <a:srgbClr val="FAAF40"/>
                </a:solidFill>
              </a:rPr>
              <a:t>transfer of a right to occupy</a:t>
            </a:r>
            <a:r>
              <a:rPr lang="en-US" sz="2800" dirty="0"/>
              <a:t>.</a:t>
            </a:r>
          </a:p>
        </p:txBody>
      </p:sp>
      <p:sp>
        <p:nvSpPr>
          <p:cNvPr id="5" name="Footer Placeholder 4">
            <a:extLst>
              <a:ext uri="{FF2B5EF4-FFF2-40B4-BE49-F238E27FC236}">
                <a16:creationId xmlns:a16="http://schemas.microsoft.com/office/drawing/2014/main" id="{5E0CD8D5-C401-4B37-85AA-AAFA955BAF83}"/>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C34F7A04-6F53-4DA5-972C-7E8511D7E7E0}"/>
              </a:ext>
            </a:extLst>
          </p:cNvPr>
          <p:cNvSpPr>
            <a:spLocks noGrp="1"/>
          </p:cNvSpPr>
          <p:nvPr>
            <p:ph type="sldNum" sz="quarter" idx="10"/>
          </p:nvPr>
        </p:nvSpPr>
        <p:spPr/>
        <p:txBody>
          <a:bodyPr/>
          <a:lstStyle/>
          <a:p>
            <a:pPr>
              <a:defRPr/>
            </a:pPr>
            <a:fld id="{D15A0EE8-9CEE-416A-A405-B34BD645285B}" type="slidenum">
              <a:rPr lang="en-US" smtClean="0"/>
              <a:pPr>
                <a:defRPr/>
              </a:pPr>
              <a:t>13</a:t>
            </a:fld>
            <a:endParaRPr lang="en-US" dirty="0"/>
          </a:p>
        </p:txBody>
      </p:sp>
      <p:sp>
        <p:nvSpPr>
          <p:cNvPr id="7" name="TextBox 6">
            <a:extLst>
              <a:ext uri="{FF2B5EF4-FFF2-40B4-BE49-F238E27FC236}">
                <a16:creationId xmlns:a16="http://schemas.microsoft.com/office/drawing/2014/main" id="{4299E1E3-160E-43F8-9E35-F41A4DE23A38}"/>
              </a:ext>
            </a:extLst>
          </p:cNvPr>
          <p:cNvSpPr txBox="1"/>
          <p:nvPr/>
        </p:nvSpPr>
        <p:spPr>
          <a:xfrm>
            <a:off x="2516584" y="3542126"/>
            <a:ext cx="6019800" cy="246221"/>
          </a:xfrm>
          <a:prstGeom prst="rect">
            <a:avLst/>
          </a:prstGeom>
          <a:noFill/>
        </p:spPr>
        <p:txBody>
          <a:bodyPr wrap="square" rtlCol="0">
            <a:spAutoFit/>
          </a:bodyPr>
          <a:lstStyle/>
          <a:p>
            <a:r>
              <a:rPr lang="en-US" sz="1000" dirty="0"/>
              <a:t>Picture of the US $7.2 million check used to pay for Alaska.</a:t>
            </a:r>
          </a:p>
        </p:txBody>
      </p:sp>
      <p:pic>
        <p:nvPicPr>
          <p:cNvPr id="8" name="Content Placeholder 3" descr="A close up of text on a white background&#10;&#10;Description automatically generated">
            <a:extLst>
              <a:ext uri="{FF2B5EF4-FFF2-40B4-BE49-F238E27FC236}">
                <a16:creationId xmlns:a16="http://schemas.microsoft.com/office/drawing/2014/main" id="{6871639F-2694-4150-A34E-746AA3B64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516584" y="1498294"/>
            <a:ext cx="4139407" cy="204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41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76200" y="206375"/>
            <a:ext cx="8915400" cy="1295400"/>
          </a:xfrm>
        </p:spPr>
        <p:txBody>
          <a:bodyPr>
            <a:noAutofit/>
          </a:bodyPr>
          <a:lstStyle/>
          <a:p>
            <a:r>
              <a:rPr lang="en-US" sz="4000" dirty="0"/>
              <a:t>1869: U.S. Military attacks Alaska Native villages</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115277" y="1501774"/>
            <a:ext cx="8800123" cy="4441825"/>
          </a:xfrm>
        </p:spPr>
        <p:txBody>
          <a:bodyPr/>
          <a:lstStyle/>
          <a:p>
            <a:r>
              <a:rPr lang="en-US" sz="2600" dirty="0"/>
              <a:t>1869 </a:t>
            </a:r>
            <a:r>
              <a:rPr lang="en-US" sz="2600" dirty="0" err="1"/>
              <a:t>Kake</a:t>
            </a:r>
            <a:r>
              <a:rPr lang="en-US" sz="2600" dirty="0"/>
              <a:t> War: USS Saginaw </a:t>
            </a:r>
            <a:r>
              <a:rPr lang="en-US" sz="2600" dirty="0">
                <a:solidFill>
                  <a:srgbClr val="FAAF40"/>
                </a:solidFill>
              </a:rPr>
              <a:t>bombards and burns three villages</a:t>
            </a:r>
            <a:r>
              <a:rPr lang="en-US" sz="2600" dirty="0"/>
              <a:t> and two forts near modern-day </a:t>
            </a:r>
            <a:r>
              <a:rPr lang="en-US" sz="2600" dirty="0" err="1"/>
              <a:t>Kake</a:t>
            </a:r>
            <a:r>
              <a:rPr lang="en-US" sz="2600" dirty="0"/>
              <a:t>, in southeast Alaska.</a:t>
            </a:r>
          </a:p>
          <a:p>
            <a:r>
              <a:rPr lang="en-US" sz="2600" dirty="0"/>
              <a:t>1869 Wrangell Bombardment: U.S. Army bombards Stikine Tlingit village Old Wrangell for two days after residents refuse to deliver </a:t>
            </a:r>
            <a:r>
              <a:rPr lang="en-US" sz="2600" dirty="0" err="1"/>
              <a:t>Scutd</a:t>
            </a:r>
            <a:r>
              <a:rPr lang="en-US" sz="2600" dirty="0"/>
              <a:t>-doo, who had murdered an American merchant. </a:t>
            </a:r>
            <a:r>
              <a:rPr lang="en-US" sz="2600" dirty="0" err="1"/>
              <a:t>Scutd</a:t>
            </a:r>
            <a:r>
              <a:rPr lang="en-US" sz="2600" dirty="0"/>
              <a:t>-doo was retaliating for the murder of his son by American soldiers.</a:t>
            </a:r>
          </a:p>
          <a:p>
            <a:r>
              <a:rPr lang="en-US" sz="2400" dirty="0" err="1"/>
              <a:t>Scutd</a:t>
            </a:r>
            <a:r>
              <a:rPr lang="en-US" sz="2400" dirty="0"/>
              <a:t>-doo handed over and hung, the </a:t>
            </a:r>
            <a:r>
              <a:rPr lang="en-US" sz="2400" dirty="0">
                <a:solidFill>
                  <a:srgbClr val="FAAF40"/>
                </a:solidFill>
              </a:rPr>
              <a:t>first use of the death penalty in American Alaska</a:t>
            </a:r>
            <a:r>
              <a:rPr lang="en-US" sz="2400" dirty="0"/>
              <a:t>.</a:t>
            </a:r>
          </a:p>
        </p:txBody>
      </p:sp>
      <p:sp>
        <p:nvSpPr>
          <p:cNvPr id="5" name="Footer Placeholder 4">
            <a:extLst>
              <a:ext uri="{FF2B5EF4-FFF2-40B4-BE49-F238E27FC236}">
                <a16:creationId xmlns:a16="http://schemas.microsoft.com/office/drawing/2014/main" id="{CD670211-E392-475D-AC72-D7D03C70005A}"/>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9C8CA2C3-CE25-4AAD-816E-F34DC666E225}"/>
              </a:ext>
            </a:extLst>
          </p:cNvPr>
          <p:cNvSpPr>
            <a:spLocks noGrp="1"/>
          </p:cNvSpPr>
          <p:nvPr>
            <p:ph type="sldNum" sz="quarter" idx="10"/>
          </p:nvPr>
        </p:nvSpPr>
        <p:spPr/>
        <p:txBody>
          <a:bodyPr/>
          <a:lstStyle/>
          <a:p>
            <a:pPr>
              <a:defRPr/>
            </a:pPr>
            <a:fld id="{D15A0EE8-9CEE-416A-A405-B34BD645285B}" type="slidenum">
              <a:rPr lang="en-US" smtClean="0"/>
              <a:pPr>
                <a:defRPr/>
              </a:pPr>
              <a:t>14</a:t>
            </a:fld>
            <a:endParaRPr lang="en-US" dirty="0"/>
          </a:p>
        </p:txBody>
      </p:sp>
    </p:spTree>
    <p:extLst>
      <p:ext uri="{BB962C8B-B14F-4D97-AF65-F5344CB8AC3E}">
        <p14:creationId xmlns:p14="http://schemas.microsoft.com/office/powerpoint/2010/main" val="142782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2B42AC-9E50-4200-95A3-4E14CE48421A}"/>
              </a:ext>
            </a:extLst>
          </p:cNvPr>
          <p:cNvSpPr txBox="1"/>
          <p:nvPr/>
        </p:nvSpPr>
        <p:spPr>
          <a:xfrm>
            <a:off x="4419600" y="5791974"/>
            <a:ext cx="4419600" cy="246221"/>
          </a:xfrm>
          <a:prstGeom prst="rect">
            <a:avLst/>
          </a:prstGeom>
          <a:noFill/>
        </p:spPr>
        <p:txBody>
          <a:bodyPr wrap="square" rtlCol="0">
            <a:spAutoFit/>
          </a:bodyPr>
          <a:lstStyle/>
          <a:p>
            <a:r>
              <a:rPr lang="en-US" sz="1000" dirty="0"/>
              <a:t>Portrait of Tlingit Shaman. 1900s. Source: Alaska Digital Archives. </a:t>
            </a:r>
          </a:p>
        </p:txBody>
      </p:sp>
      <p:pic>
        <p:nvPicPr>
          <p:cNvPr id="4" name="Content Placeholder 3" descr="A person wearing a costume&#10;&#10;Description automatically generated">
            <a:extLst>
              <a:ext uri="{FF2B5EF4-FFF2-40B4-BE49-F238E27FC236}">
                <a16:creationId xmlns:a16="http://schemas.microsoft.com/office/drawing/2014/main" id="{411B9F27-41F6-4F28-93E5-0675482FF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19600" y="868064"/>
            <a:ext cx="4419600" cy="4921827"/>
          </a:xfrm>
        </p:spPr>
      </p:pic>
      <p:sp>
        <p:nvSpPr>
          <p:cNvPr id="5" name="Footer Placeholder 4">
            <a:extLst>
              <a:ext uri="{FF2B5EF4-FFF2-40B4-BE49-F238E27FC236}">
                <a16:creationId xmlns:a16="http://schemas.microsoft.com/office/drawing/2014/main" id="{5F908483-E25E-4AC6-999C-875C25F29408}"/>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CCEF82A2-08F7-473F-86FC-331F1F171A8C}"/>
              </a:ext>
            </a:extLst>
          </p:cNvPr>
          <p:cNvSpPr>
            <a:spLocks noGrp="1"/>
          </p:cNvSpPr>
          <p:nvPr>
            <p:ph type="sldNum" sz="quarter" idx="10"/>
          </p:nvPr>
        </p:nvSpPr>
        <p:spPr/>
        <p:txBody>
          <a:bodyPr/>
          <a:lstStyle/>
          <a:p>
            <a:pPr>
              <a:defRPr/>
            </a:pPr>
            <a:fld id="{D15A0EE8-9CEE-416A-A405-B34BD645285B}" type="slidenum">
              <a:rPr lang="en-US" smtClean="0"/>
              <a:pPr>
                <a:defRPr/>
              </a:pPr>
              <a:t>15</a:t>
            </a:fld>
            <a:endParaRPr lang="en-US" dirty="0"/>
          </a:p>
        </p:txBody>
      </p:sp>
      <p:sp>
        <p:nvSpPr>
          <p:cNvPr id="8" name="Title 1">
            <a:extLst>
              <a:ext uri="{FF2B5EF4-FFF2-40B4-BE49-F238E27FC236}">
                <a16:creationId xmlns:a16="http://schemas.microsoft.com/office/drawing/2014/main" id="{C62C6671-EE80-4004-B137-BD1D4E16A4ED}"/>
              </a:ext>
            </a:extLst>
          </p:cNvPr>
          <p:cNvSpPr>
            <a:spLocks noGrp="1"/>
          </p:cNvSpPr>
          <p:nvPr>
            <p:ph type="title"/>
          </p:nvPr>
        </p:nvSpPr>
        <p:spPr>
          <a:xfrm>
            <a:off x="106362" y="-22225"/>
            <a:ext cx="9037637" cy="1066800"/>
          </a:xfrm>
        </p:spPr>
        <p:txBody>
          <a:bodyPr>
            <a:noAutofit/>
          </a:bodyPr>
          <a:lstStyle/>
          <a:p>
            <a:r>
              <a:rPr lang="en-US" sz="4000" dirty="0"/>
              <a:t>1882: Tlingit shaman; 1900: Newspaper</a:t>
            </a:r>
          </a:p>
        </p:txBody>
      </p:sp>
      <p:pic>
        <p:nvPicPr>
          <p:cNvPr id="9" name="Picture 8" descr="A close up of a newspaper&#10;&#10;Description automatically generated">
            <a:extLst>
              <a:ext uri="{FF2B5EF4-FFF2-40B4-BE49-F238E27FC236}">
                <a16:creationId xmlns:a16="http://schemas.microsoft.com/office/drawing/2014/main" id="{50D571C6-4863-43A5-AEE3-01EB2656DD6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5223" y="868064"/>
            <a:ext cx="2932777" cy="5270003"/>
          </a:xfrm>
          <a:prstGeom prst="rect">
            <a:avLst/>
          </a:prstGeom>
        </p:spPr>
      </p:pic>
      <p:sp>
        <p:nvSpPr>
          <p:cNvPr id="10" name="TextBox 9">
            <a:extLst>
              <a:ext uri="{FF2B5EF4-FFF2-40B4-BE49-F238E27FC236}">
                <a16:creationId xmlns:a16="http://schemas.microsoft.com/office/drawing/2014/main" id="{ECB6AC14-8CD2-4477-9D06-AB36EA962A17}"/>
              </a:ext>
            </a:extLst>
          </p:cNvPr>
          <p:cNvSpPr txBox="1"/>
          <p:nvPr/>
        </p:nvSpPr>
        <p:spPr>
          <a:xfrm>
            <a:off x="3124200" y="4572000"/>
            <a:ext cx="1066800" cy="1631216"/>
          </a:xfrm>
          <a:prstGeom prst="rect">
            <a:avLst/>
          </a:prstGeom>
          <a:noFill/>
        </p:spPr>
        <p:txBody>
          <a:bodyPr wrap="square" rtlCol="0">
            <a:spAutoFit/>
          </a:bodyPr>
          <a:lstStyle/>
          <a:p>
            <a:r>
              <a:rPr lang="en-US" sz="1000" dirty="0"/>
              <a:t>Douglas Island News; May 30, 1900. Source: Chronicling America: Historical American Newspapers, Library of Congress.</a:t>
            </a:r>
          </a:p>
        </p:txBody>
      </p:sp>
    </p:spTree>
    <p:extLst>
      <p:ext uri="{BB962C8B-B14F-4D97-AF65-F5344CB8AC3E}">
        <p14:creationId xmlns:p14="http://schemas.microsoft.com/office/powerpoint/2010/main" val="2632896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30142" y="161365"/>
            <a:ext cx="8609058" cy="1066800"/>
          </a:xfrm>
        </p:spPr>
        <p:txBody>
          <a:bodyPr>
            <a:noAutofit/>
          </a:bodyPr>
          <a:lstStyle/>
          <a:p>
            <a:r>
              <a:rPr lang="en-US" sz="4000" dirty="0"/>
              <a:t>1898: Homesteading opened in Alaska </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173342" y="1143000"/>
            <a:ext cx="4170058" cy="4800600"/>
          </a:xfrm>
        </p:spPr>
        <p:txBody>
          <a:bodyPr/>
          <a:lstStyle/>
          <a:p>
            <a:r>
              <a:rPr lang="en-US" sz="2600" dirty="0"/>
              <a:t>U.S. Congress opens up the 1862 Homesteading Act to include Alaska.</a:t>
            </a:r>
          </a:p>
          <a:p>
            <a:r>
              <a:rPr lang="en-US" sz="2600" dirty="0"/>
              <a:t>This special </a:t>
            </a:r>
            <a:r>
              <a:rPr lang="en-US" sz="2600" b="1" dirty="0">
                <a:solidFill>
                  <a:schemeClr val="accent2">
                    <a:lumMod val="75000"/>
                  </a:schemeClr>
                </a:solidFill>
              </a:rPr>
              <a:t>legislation spurs waves of American settlers</a:t>
            </a:r>
            <a:r>
              <a:rPr lang="en-US" sz="2600" dirty="0"/>
              <a:t> in the coming decades.</a:t>
            </a:r>
          </a:p>
          <a:p>
            <a:r>
              <a:rPr lang="en-US" sz="2600" dirty="0"/>
              <a:t>The last homestead granted patent, in 1988, was on the Stoney River in southwestern Alaska.</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16</a:t>
            </a:fld>
            <a:endParaRPr lang="en-US" dirty="0"/>
          </a:p>
        </p:txBody>
      </p:sp>
      <p:pic>
        <p:nvPicPr>
          <p:cNvPr id="8" name="Picture 7" descr="A group of people standing on top of a snow covered slope&#10;&#10;Description automatically generated">
            <a:extLst>
              <a:ext uri="{FF2B5EF4-FFF2-40B4-BE49-F238E27FC236}">
                <a16:creationId xmlns:a16="http://schemas.microsoft.com/office/drawing/2014/main" id="{4344D206-87D7-49D3-A18A-525EBCC7A15F}"/>
              </a:ext>
            </a:extLst>
          </p:cNvPr>
          <p:cNvPicPr>
            <a:picLocks noChangeAspect="1"/>
          </p:cNvPicPr>
          <p:nvPr/>
        </p:nvPicPr>
        <p:blipFill rotWithShape="1">
          <a:blip r:embed="rId2">
            <a:extLst>
              <a:ext uri="{28A0092B-C50C-407E-A947-70E740481C1C}">
                <a14:useLocalDpi xmlns:a14="http://schemas.microsoft.com/office/drawing/2010/main" val="0"/>
              </a:ext>
            </a:extLst>
          </a:blip>
          <a:srcRect b="5582"/>
          <a:stretch/>
        </p:blipFill>
        <p:spPr>
          <a:xfrm>
            <a:off x="4419600" y="1498013"/>
            <a:ext cx="4488551" cy="2997787"/>
          </a:xfrm>
          <a:prstGeom prst="rect">
            <a:avLst/>
          </a:prstGeom>
        </p:spPr>
      </p:pic>
      <p:sp>
        <p:nvSpPr>
          <p:cNvPr id="9" name="TextBox 8">
            <a:extLst>
              <a:ext uri="{FF2B5EF4-FFF2-40B4-BE49-F238E27FC236}">
                <a16:creationId xmlns:a16="http://schemas.microsoft.com/office/drawing/2014/main" id="{0B8AABEE-676F-43AC-B49F-24742CA70ACA}"/>
              </a:ext>
            </a:extLst>
          </p:cNvPr>
          <p:cNvSpPr txBox="1"/>
          <p:nvPr/>
        </p:nvSpPr>
        <p:spPr>
          <a:xfrm>
            <a:off x="4352365" y="4519427"/>
            <a:ext cx="4419600" cy="246221"/>
          </a:xfrm>
          <a:prstGeom prst="rect">
            <a:avLst/>
          </a:prstGeom>
          <a:noFill/>
        </p:spPr>
        <p:txBody>
          <a:bodyPr wrap="square" rtlCol="0">
            <a:spAutoFit/>
          </a:bodyPr>
          <a:lstStyle/>
          <a:p>
            <a:r>
              <a:rPr lang="en-US" sz="1000" dirty="0"/>
              <a:t>Homestead in Knik, circa 1950. Source: Anchorage Museum. </a:t>
            </a:r>
          </a:p>
        </p:txBody>
      </p:sp>
    </p:spTree>
    <p:extLst>
      <p:ext uri="{BB962C8B-B14F-4D97-AF65-F5344CB8AC3E}">
        <p14:creationId xmlns:p14="http://schemas.microsoft.com/office/powerpoint/2010/main" val="124649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achel Nicholai…"/>
          <p:cNvSpPr txBox="1">
            <a:spLocks noGrp="1"/>
          </p:cNvSpPr>
          <p:nvPr>
            <p:ph type="title"/>
          </p:nvPr>
        </p:nvSpPr>
        <p:spPr>
          <a:xfrm>
            <a:off x="4661175" y="3491865"/>
            <a:ext cx="4585179" cy="2355973"/>
          </a:xfrm>
          <a:prstGeom prst="rect">
            <a:avLst/>
          </a:prstGeom>
        </p:spPr>
        <p:txBody>
          <a:bodyPr/>
          <a:lstStyle/>
          <a:p>
            <a:r>
              <a:rPr lang="en-US" sz="3200" dirty="0"/>
              <a:t>Walter Tellman</a:t>
            </a:r>
            <a:r>
              <a:rPr lang="en-US" sz="3200" b="0" dirty="0"/>
              <a:t>​ on the </a:t>
            </a:r>
            <a:br>
              <a:rPr lang="en-US" sz="3200" b="0" dirty="0">
                <a:solidFill>
                  <a:srgbClr val="3F3F3F"/>
                </a:solidFill>
                <a:ea typeface="+mj-lt"/>
                <a:cs typeface="+mj-lt"/>
              </a:rPr>
            </a:br>
            <a:r>
              <a:rPr lang="en-US" sz="3200" dirty="0">
                <a:solidFill>
                  <a:srgbClr val="F05A28"/>
                </a:solidFill>
                <a:ea typeface="+mj-lt"/>
                <a:cs typeface="+mj-lt"/>
              </a:rPr>
              <a:t>Homestead Act</a:t>
            </a:r>
            <a:r>
              <a:rPr lang="en-US" sz="3200" b="0" dirty="0"/>
              <a:t>​</a:t>
            </a:r>
          </a:p>
        </p:txBody>
      </p:sp>
      <p:sp>
        <p:nvSpPr>
          <p:cNvPr id="3" name="Rectangle 2">
            <a:extLst>
              <a:ext uri="{FF2B5EF4-FFF2-40B4-BE49-F238E27FC236}">
                <a16:creationId xmlns:a16="http://schemas.microsoft.com/office/drawing/2014/main" id="{3BE6BAA3-3D3A-A24B-8129-623F3D26044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7" name="Picture Placeholder 6">
            <a:extLst>
              <a:ext uri="{FF2B5EF4-FFF2-40B4-BE49-F238E27FC236}">
                <a16:creationId xmlns:a16="http://schemas.microsoft.com/office/drawing/2014/main" id="{525C61FD-69C4-5C4A-9C25-20DB72391491}"/>
              </a:ext>
            </a:extLst>
          </p:cNvPr>
          <p:cNvPicPr>
            <a:picLocks noGrp="1" noChangeAspect="1"/>
          </p:cNvPicPr>
          <p:nvPr>
            <p:ph type="pic" sz="half" idx="13"/>
          </p:nvPr>
        </p:nvPicPr>
        <p:blipFill>
          <a:blip r:embed="rId5">
            <a:extLst>
              <a:ext uri="{28A0092B-C50C-407E-A947-70E740481C1C}">
                <a14:useLocalDpi xmlns:a14="http://schemas.microsoft.com/office/drawing/2010/main" val="0"/>
              </a:ext>
            </a:extLst>
          </a:blip>
          <a:srcRect/>
          <a:stretch/>
        </p:blipFill>
        <p:spPr>
          <a:xfrm>
            <a:off x="344129" y="279863"/>
            <a:ext cx="3711060" cy="5566590"/>
          </a:xfrm>
        </p:spPr>
      </p:pic>
      <p:sp>
        <p:nvSpPr>
          <p:cNvPr id="5" name="Rectangle 4">
            <a:extLst>
              <a:ext uri="{FF2B5EF4-FFF2-40B4-BE49-F238E27FC236}">
                <a16:creationId xmlns:a16="http://schemas.microsoft.com/office/drawing/2014/main" id="{DA980A58-4E90-E141-A979-D8FD76A8A980}"/>
              </a:ext>
            </a:extLst>
          </p:cNvPr>
          <p:cNvSpPr/>
          <p:nvPr/>
        </p:nvSpPr>
        <p:spPr>
          <a:xfrm>
            <a:off x="4663690" y="533400"/>
            <a:ext cx="4312187" cy="3785652"/>
          </a:xfrm>
          <a:prstGeom prst="rect">
            <a:avLst/>
          </a:prstGeom>
        </p:spPr>
        <p:txBody>
          <a:bodyPr wrap="square">
            <a:spAutoFit/>
          </a:bodyPr>
          <a:lstStyle/>
          <a:p>
            <a:r>
              <a:rPr lang="en-US" sz="4000" i="1" dirty="0"/>
              <a:t>"The people who moved in and took ownership didn't really want that story to be heard..."</a:t>
            </a:r>
            <a:endParaRPr lang="en-US" sz="4000" dirty="0"/>
          </a:p>
        </p:txBody>
      </p:sp>
      <p:pic>
        <p:nvPicPr>
          <p:cNvPr id="4" name="Walter Tellman on Forced Relocation">
            <a:hlinkClick r:id="" action="ppaction://media"/>
            <a:extLst>
              <a:ext uri="{FF2B5EF4-FFF2-40B4-BE49-F238E27FC236}">
                <a16:creationId xmlns:a16="http://schemas.microsoft.com/office/drawing/2014/main" id="{61AC8132-C059-7E42-A828-8BC9BA8B1ECA}"/>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8137433" y="5871034"/>
            <a:ext cx="812800" cy="731520"/>
          </a:xfrm>
          <a:prstGeom prst="rect">
            <a:avLst/>
          </a:prstGeom>
        </p:spPr>
      </p:pic>
    </p:spTree>
    <p:extLst>
      <p:ext uri="{BB962C8B-B14F-4D97-AF65-F5344CB8AC3E}">
        <p14:creationId xmlns:p14="http://schemas.microsoft.com/office/powerpoint/2010/main" val="379695113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28600"/>
            <a:ext cx="8229600" cy="1066800"/>
          </a:xfrm>
        </p:spPr>
        <p:txBody>
          <a:bodyPr>
            <a:noAutofit/>
          </a:bodyPr>
          <a:lstStyle/>
          <a:p>
            <a:r>
              <a:rPr lang="en-US" sz="4000" dirty="0"/>
              <a:t>1900s: “The Great Death”</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228600" y="1143000"/>
            <a:ext cx="8534400" cy="4800600"/>
          </a:xfrm>
        </p:spPr>
        <p:txBody>
          <a:bodyPr/>
          <a:lstStyle/>
          <a:p>
            <a:r>
              <a:rPr lang="en-US" sz="2800" dirty="0"/>
              <a:t>Epidemics of smallpox, measles, chickenpox, influenza, diphtheria, and scarlet fever known collectively as “The Great Death,” decimated Alaska Native communities </a:t>
            </a:r>
          </a:p>
          <a:p>
            <a:pPr lvl="2"/>
            <a:r>
              <a:rPr lang="en-US" dirty="0"/>
              <a:t>The 1918-1919 Spanish flu epidemic killed </a:t>
            </a:r>
            <a:r>
              <a:rPr lang="en-US" b="1" dirty="0">
                <a:solidFill>
                  <a:schemeClr val="accent2">
                    <a:lumMod val="75000"/>
                  </a:schemeClr>
                </a:solidFill>
              </a:rPr>
              <a:t>60% of all Nome-area Alaska Native people</a:t>
            </a:r>
            <a:r>
              <a:rPr lang="en-US" dirty="0"/>
              <a:t>. </a:t>
            </a:r>
          </a:p>
          <a:p>
            <a:pPr lvl="2"/>
            <a:r>
              <a:rPr lang="en-US" dirty="0"/>
              <a:t>Unalaska epidemic </a:t>
            </a:r>
            <a:r>
              <a:rPr lang="en-US" b="1" dirty="0">
                <a:solidFill>
                  <a:schemeClr val="accent2">
                    <a:lumMod val="75000"/>
                  </a:schemeClr>
                </a:solidFill>
              </a:rPr>
              <a:t>killed one-third of the population</a:t>
            </a:r>
            <a:r>
              <a:rPr lang="en-US" dirty="0"/>
              <a:t>.</a:t>
            </a:r>
          </a:p>
          <a:p>
            <a:r>
              <a:rPr lang="en-US" sz="2800" dirty="0"/>
              <a:t>Thousands of </a:t>
            </a:r>
            <a:r>
              <a:rPr lang="en-US" sz="2800" b="1" dirty="0">
                <a:solidFill>
                  <a:schemeClr val="accent2">
                    <a:lumMod val="75000"/>
                  </a:schemeClr>
                </a:solidFill>
              </a:rPr>
              <a:t>Alaska Native children were left orphans</a:t>
            </a:r>
            <a:r>
              <a:rPr lang="en-US" sz="2800" dirty="0"/>
              <a:t> by these epidemics. Many were sent to church run orphanages like the Catholic Mission of Pilgrim Hot Springs north of Nome.</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18</a:t>
            </a:fld>
            <a:endParaRPr lang="en-US" dirty="0"/>
          </a:p>
        </p:txBody>
      </p:sp>
    </p:spTree>
    <p:extLst>
      <p:ext uri="{BB962C8B-B14F-4D97-AF65-F5344CB8AC3E}">
        <p14:creationId xmlns:p14="http://schemas.microsoft.com/office/powerpoint/2010/main" val="2522988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28600"/>
            <a:ext cx="8229600" cy="1066800"/>
          </a:xfrm>
        </p:spPr>
        <p:txBody>
          <a:bodyPr>
            <a:noAutofit/>
          </a:bodyPr>
          <a:lstStyle/>
          <a:p>
            <a:r>
              <a:rPr lang="en-US" sz="4000" dirty="0"/>
              <a:t>1904: Alaska Coal Act</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24653" y="1693902"/>
            <a:ext cx="4343400" cy="4495800"/>
          </a:xfrm>
        </p:spPr>
        <p:txBody>
          <a:bodyPr/>
          <a:lstStyle/>
          <a:p>
            <a:r>
              <a:rPr lang="en-US" sz="2600" dirty="0"/>
              <a:t>U.S. Congress passes the Alaska Coal Act which eliminated the requirement that coal claims be on government surveyed land, leading to a </a:t>
            </a:r>
            <a:r>
              <a:rPr lang="en-US" sz="2600" b="1" dirty="0">
                <a:solidFill>
                  <a:schemeClr val="accent2">
                    <a:lumMod val="75000"/>
                  </a:schemeClr>
                </a:solidFill>
              </a:rPr>
              <a:t>land rush by settlers and corporations</a:t>
            </a:r>
            <a:r>
              <a:rPr lang="en-US" sz="2600" dirty="0"/>
              <a:t>. </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19</a:t>
            </a:fld>
            <a:endParaRPr lang="en-US" dirty="0"/>
          </a:p>
        </p:txBody>
      </p:sp>
      <p:pic>
        <p:nvPicPr>
          <p:cNvPr id="7" name="Picture 6" descr="A picture containing text, book&#10;&#10;Description automatically generated">
            <a:extLst>
              <a:ext uri="{FF2B5EF4-FFF2-40B4-BE49-F238E27FC236}">
                <a16:creationId xmlns:a16="http://schemas.microsoft.com/office/drawing/2014/main" id="{C273BE40-2A39-4BD4-B5BE-91CF28C3FB38}"/>
              </a:ext>
            </a:extLst>
          </p:cNvPr>
          <p:cNvPicPr>
            <a:picLocks noChangeAspect="1"/>
          </p:cNvPicPr>
          <p:nvPr/>
        </p:nvPicPr>
        <p:blipFill rotWithShape="1">
          <a:blip r:embed="rId2">
            <a:extLst>
              <a:ext uri="{28A0092B-C50C-407E-A947-70E740481C1C}">
                <a14:useLocalDpi xmlns:a14="http://schemas.microsoft.com/office/drawing/2010/main" val="0"/>
              </a:ext>
            </a:extLst>
          </a:blip>
          <a:srcRect l="4918" t="3041" r="6865" b="14850"/>
          <a:stretch/>
        </p:blipFill>
        <p:spPr>
          <a:xfrm>
            <a:off x="4433888" y="1228165"/>
            <a:ext cx="4100512" cy="4114801"/>
          </a:xfrm>
          <a:prstGeom prst="rect">
            <a:avLst/>
          </a:prstGeom>
        </p:spPr>
      </p:pic>
      <p:sp>
        <p:nvSpPr>
          <p:cNvPr id="4" name="TextBox 3">
            <a:extLst>
              <a:ext uri="{FF2B5EF4-FFF2-40B4-BE49-F238E27FC236}">
                <a16:creationId xmlns:a16="http://schemas.microsoft.com/office/drawing/2014/main" id="{C2427C2C-535C-406B-A3BE-E0AD980C7E42}"/>
              </a:ext>
            </a:extLst>
          </p:cNvPr>
          <p:cNvSpPr txBox="1"/>
          <p:nvPr/>
        </p:nvSpPr>
        <p:spPr>
          <a:xfrm>
            <a:off x="4436129" y="5268733"/>
            <a:ext cx="4419600" cy="1015663"/>
          </a:xfrm>
          <a:prstGeom prst="rect">
            <a:avLst/>
          </a:prstGeom>
          <a:noFill/>
        </p:spPr>
        <p:txBody>
          <a:bodyPr wrap="square" rtlCol="0">
            <a:spAutoFit/>
          </a:bodyPr>
          <a:lstStyle/>
          <a:p>
            <a:r>
              <a:rPr lang="en-US" sz="1400" dirty="0"/>
              <a:t>Source: Circa 1908 editorial cartoon picturing the Morgan-Guggenheim Alaska Syndicate grasping for Alaska coal reserves</a:t>
            </a:r>
          </a:p>
          <a:p>
            <a:endParaRPr lang="en-US" dirty="0"/>
          </a:p>
        </p:txBody>
      </p:sp>
    </p:spTree>
    <p:extLst>
      <p:ext uri="{BB962C8B-B14F-4D97-AF65-F5344CB8AC3E}">
        <p14:creationId xmlns:p14="http://schemas.microsoft.com/office/powerpoint/2010/main" val="2089483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bwMode="auto">
          <a:xfrm>
            <a:off x="471488" y="274638"/>
            <a:ext cx="8229600" cy="971550"/>
          </a:xfrm>
          <a:prstGeom prst="rect">
            <a:avLst/>
          </a:prstGeom>
          <a:noFill/>
          <a:ln>
            <a:noFill/>
          </a:ln>
        </p:spPr>
        <p:txBody>
          <a:bodyPr wrap="square" anchor="ctr">
            <a:normAutofit/>
          </a:bodyPr>
          <a:lstStyle/>
          <a:p>
            <a:pPr eaLnBrk="1" hangingPunct="1"/>
            <a:r>
              <a:rPr lang="en-US" altLang="en-US" dirty="0"/>
              <a:t>25,000 B.C.E. to present</a:t>
            </a:r>
          </a:p>
        </p:txBody>
      </p:sp>
      <p:pic>
        <p:nvPicPr>
          <p:cNvPr id="7" name="Content Placeholder 5">
            <a:extLst>
              <a:ext uri="{FF2B5EF4-FFF2-40B4-BE49-F238E27FC236}">
                <a16:creationId xmlns:a16="http://schemas.microsoft.com/office/drawing/2014/main" id="{9CBA4BB3-F997-4557-B438-E2A04FA3AC84}"/>
              </a:ext>
            </a:extLst>
          </p:cNvPr>
          <p:cNvPicPr>
            <a:picLocks noChangeAspect="1"/>
          </p:cNvPicPr>
          <p:nvPr/>
        </p:nvPicPr>
        <p:blipFill>
          <a:blip r:embed="rId3"/>
          <a:stretch>
            <a:fillRect/>
          </a:stretch>
        </p:blipFill>
        <p:spPr bwMode="auto">
          <a:xfrm>
            <a:off x="640191" y="1453356"/>
            <a:ext cx="3844496" cy="3951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Content Placeholder 5"/>
          <p:cNvSpPr>
            <a:spLocks noGrp="1"/>
          </p:cNvSpPr>
          <p:nvPr>
            <p:ph sz="quarter" idx="4"/>
          </p:nvPr>
        </p:nvSpPr>
        <p:spPr bwMode="auto">
          <a:xfrm>
            <a:off x="4659313" y="1752600"/>
            <a:ext cx="4041775" cy="3810000"/>
          </a:xfrm>
          <a:prstGeom prst="rect">
            <a:avLst/>
          </a:prstGeom>
          <a:noFill/>
          <a:ln>
            <a:noFill/>
          </a:ln>
        </p:spPr>
        <p:txBody>
          <a:bodyPr wrap="square" rtlCol="0" anchor="t">
            <a:normAutofit fontScale="92500" lnSpcReduction="20000"/>
          </a:bodyPr>
          <a:lstStyle/>
          <a:p>
            <a:pPr eaLnBrk="1" fontAlgn="auto" hangingPunct="1">
              <a:spcAft>
                <a:spcPts val="0"/>
              </a:spcAft>
              <a:defRPr/>
            </a:pPr>
            <a:r>
              <a:rPr lang="en-US" sz="2800" dirty="0"/>
              <a:t>Human presence arrives in area now known as Alaska.</a:t>
            </a:r>
          </a:p>
          <a:p>
            <a:pPr eaLnBrk="1" fontAlgn="auto" hangingPunct="1">
              <a:spcAft>
                <a:spcPts val="0"/>
              </a:spcAft>
              <a:defRPr/>
            </a:pPr>
            <a:endParaRPr lang="en-US" sz="2800" dirty="0"/>
          </a:p>
          <a:p>
            <a:pPr eaLnBrk="1" fontAlgn="auto" hangingPunct="1">
              <a:spcAft>
                <a:spcPts val="0"/>
              </a:spcAft>
              <a:defRPr/>
            </a:pPr>
            <a:r>
              <a:rPr lang="en-US" sz="2800" dirty="0"/>
              <a:t>As peoples settle across Alaska, diverse languages, cultural practices, settlement patterns, technologies develop.</a:t>
            </a:r>
          </a:p>
          <a:p>
            <a:pPr marL="457200" lvl="1" indent="0" eaLnBrk="1" fontAlgn="auto" hangingPunct="1">
              <a:spcAft>
                <a:spcPts val="0"/>
              </a:spcAft>
              <a:buFont typeface="Arial" panose="020B0604020202020204" pitchFamily="34" charset="0"/>
              <a:buNone/>
              <a:defRPr/>
            </a:pPr>
            <a:endParaRPr lang="en-US" sz="2800" dirty="0"/>
          </a:p>
        </p:txBody>
      </p:sp>
      <p:sp>
        <p:nvSpPr>
          <p:cNvPr id="4" name="Slide Number Placeholder 3">
            <a:extLst>
              <a:ext uri="{FF2B5EF4-FFF2-40B4-BE49-F238E27FC236}">
                <a16:creationId xmlns:a16="http://schemas.microsoft.com/office/drawing/2014/main" id="{F2D8A55C-4C72-484A-AA48-A156CF0E88E4}"/>
              </a:ext>
            </a:extLst>
          </p:cNvPr>
          <p:cNvSpPr>
            <a:spLocks noGrp="1"/>
          </p:cNvSpPr>
          <p:nvPr>
            <p:ph type="sldNum" sz="quarter" idx="10"/>
          </p:nvPr>
        </p:nvSpPr>
        <p:spPr>
          <a:xfrm>
            <a:off x="7970838" y="6286500"/>
            <a:ext cx="730250" cy="365125"/>
          </a:xfrm>
          <a:prstGeom prst="rect">
            <a:avLst/>
          </a:prstGeom>
        </p:spPr>
        <p:txBody>
          <a:bodyPr anchor="ctr">
            <a:normAutofit/>
          </a:bodyPr>
          <a:lstStyle/>
          <a:p>
            <a:pPr>
              <a:spcAft>
                <a:spcPts val="600"/>
              </a:spcAft>
              <a:defRPr/>
            </a:pPr>
            <a:fld id="{D15A0EE8-9CEE-416A-A405-B34BD645285B}" type="slidenum">
              <a:rPr lang="en-US" smtClean="0"/>
              <a:pPr>
                <a:spcAft>
                  <a:spcPts val="600"/>
                </a:spcAft>
                <a:defRPr/>
              </a:pPr>
              <a:t>2</a:t>
            </a:fld>
            <a:endParaRPr lang="en-US" dirty="0"/>
          </a:p>
        </p:txBody>
      </p:sp>
      <p:sp>
        <p:nvSpPr>
          <p:cNvPr id="75" name="Footer Placeholder 7">
            <a:extLst>
              <a:ext uri="{FF2B5EF4-FFF2-40B4-BE49-F238E27FC236}">
                <a16:creationId xmlns:a16="http://schemas.microsoft.com/office/drawing/2014/main" id="{7B62D51D-D4F8-4113-8F97-DCC2E319E830}"/>
              </a:ext>
            </a:extLst>
          </p:cNvPr>
          <p:cNvSpPr>
            <a:spLocks noGrp="1"/>
          </p:cNvSpPr>
          <p:nvPr>
            <p:ph type="ftr" sz="quarter" idx="11"/>
          </p:nvPr>
        </p:nvSpPr>
        <p:spPr>
          <a:xfrm>
            <a:off x="477838" y="6286500"/>
            <a:ext cx="7356475" cy="365125"/>
          </a:xfrm>
        </p:spPr>
        <p:txBody>
          <a:bodyPr/>
          <a:lstStyle/>
          <a:p>
            <a:pPr>
              <a:defRPr/>
            </a:pPr>
            <a:endParaRPr lang="en-US" dirty="0"/>
          </a:p>
        </p:txBody>
      </p:sp>
    </p:spTree>
    <p:extLst>
      <p:ext uri="{BB962C8B-B14F-4D97-AF65-F5344CB8AC3E}">
        <p14:creationId xmlns:p14="http://schemas.microsoft.com/office/powerpoint/2010/main" val="3106953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28600"/>
            <a:ext cx="8229600" cy="1295400"/>
          </a:xfrm>
        </p:spPr>
        <p:txBody>
          <a:bodyPr>
            <a:noAutofit/>
          </a:bodyPr>
          <a:lstStyle/>
          <a:p>
            <a:r>
              <a:rPr lang="en-US" sz="4000" dirty="0"/>
              <a:t>1912, 1915: Alaska Native Brotherhood/Sisterhood forms</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477838" y="4319918"/>
            <a:ext cx="8229600" cy="1667221"/>
          </a:xfrm>
        </p:spPr>
        <p:txBody>
          <a:bodyPr/>
          <a:lstStyle/>
          <a:p>
            <a:r>
              <a:rPr lang="en-US" sz="2400" dirty="0"/>
              <a:t>In 1912, 13 southeast Alaska Native people create the </a:t>
            </a:r>
            <a:r>
              <a:rPr lang="en-US" sz="2400" b="1" dirty="0">
                <a:solidFill>
                  <a:schemeClr val="accent2">
                    <a:lumMod val="75000"/>
                  </a:schemeClr>
                </a:solidFill>
              </a:rPr>
              <a:t>Alaska Native Brotherhood </a:t>
            </a:r>
            <a:r>
              <a:rPr lang="en-US" sz="2400" dirty="0"/>
              <a:t>to gain recognition of Native citizenship rights, education, and abolition of “aboriginal customs”. </a:t>
            </a:r>
            <a:r>
              <a:rPr lang="en-US" sz="2400" b="1" dirty="0">
                <a:solidFill>
                  <a:schemeClr val="accent2">
                    <a:lumMod val="75000"/>
                  </a:schemeClr>
                </a:solidFill>
              </a:rPr>
              <a:t>The Alaska Native Sisterhood is established in 1915</a:t>
            </a:r>
            <a:r>
              <a:rPr lang="en-US" sz="2400" dirty="0"/>
              <a:t>.</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20</a:t>
            </a:fld>
            <a:endParaRPr lang="en-US" dirty="0"/>
          </a:p>
        </p:txBody>
      </p:sp>
      <p:sp>
        <p:nvSpPr>
          <p:cNvPr id="7" name="TextBox 6">
            <a:extLst>
              <a:ext uri="{FF2B5EF4-FFF2-40B4-BE49-F238E27FC236}">
                <a16:creationId xmlns:a16="http://schemas.microsoft.com/office/drawing/2014/main" id="{2B0805C6-59CE-46F0-9FC9-5B61C7B53526}"/>
              </a:ext>
            </a:extLst>
          </p:cNvPr>
          <p:cNvSpPr txBox="1"/>
          <p:nvPr/>
        </p:nvSpPr>
        <p:spPr>
          <a:xfrm>
            <a:off x="682256" y="3872635"/>
            <a:ext cx="4421346" cy="246221"/>
          </a:xfrm>
          <a:prstGeom prst="rect">
            <a:avLst/>
          </a:prstGeom>
          <a:noFill/>
        </p:spPr>
        <p:txBody>
          <a:bodyPr wrap="square" rtlCol="0">
            <a:spAutoFit/>
          </a:bodyPr>
          <a:lstStyle/>
          <a:p>
            <a:r>
              <a:rPr lang="en-US" sz="1000" dirty="0"/>
              <a:t>Source: Alaska State Library Photograph Collection; 1914</a:t>
            </a:r>
          </a:p>
        </p:txBody>
      </p:sp>
      <p:pic>
        <p:nvPicPr>
          <p:cNvPr id="8" name="Content Placeholder 10" descr="A group of people posing for a photo&#10;&#10;Description automatically generated">
            <a:extLst>
              <a:ext uri="{FF2B5EF4-FFF2-40B4-BE49-F238E27FC236}">
                <a16:creationId xmlns:a16="http://schemas.microsoft.com/office/drawing/2014/main" id="{77A4C927-F85D-46C7-99ED-D587860B35D6}"/>
              </a:ext>
            </a:extLst>
          </p:cNvPr>
          <p:cNvPicPr>
            <a:picLocks noChangeAspect="1"/>
          </p:cNvPicPr>
          <p:nvPr/>
        </p:nvPicPr>
        <p:blipFill rotWithShape="1">
          <a:blip r:embed="rId2">
            <a:extLst>
              <a:ext uri="{28A0092B-C50C-407E-A947-70E740481C1C}">
                <a14:useLocalDpi xmlns:a14="http://schemas.microsoft.com/office/drawing/2010/main" val="0"/>
              </a:ext>
            </a:extLst>
          </a:blip>
          <a:srcRect b="18413"/>
          <a:stretch/>
        </p:blipFill>
        <p:spPr bwMode="auto">
          <a:xfrm>
            <a:off x="685800" y="1417702"/>
            <a:ext cx="3854824" cy="237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group of people standing in front of a crowd posing for the camera&#10;&#10;Description automatically generated">
            <a:extLst>
              <a:ext uri="{FF2B5EF4-FFF2-40B4-BE49-F238E27FC236}">
                <a16:creationId xmlns:a16="http://schemas.microsoft.com/office/drawing/2014/main" id="{CB528DC5-83EF-44D5-B31B-913B9D22D5CA}"/>
              </a:ext>
            </a:extLst>
          </p:cNvPr>
          <p:cNvPicPr>
            <a:picLocks noChangeAspect="1"/>
          </p:cNvPicPr>
          <p:nvPr/>
        </p:nvPicPr>
        <p:blipFill rotWithShape="1">
          <a:blip r:embed="rId3">
            <a:extLst>
              <a:ext uri="{28A0092B-C50C-407E-A947-70E740481C1C}">
                <a14:useLocalDpi xmlns:a14="http://schemas.microsoft.com/office/drawing/2010/main" val="0"/>
              </a:ext>
            </a:extLst>
          </a:blip>
          <a:srcRect t="24691"/>
          <a:stretch/>
        </p:blipFill>
        <p:spPr>
          <a:xfrm>
            <a:off x="4699891" y="1409774"/>
            <a:ext cx="4236115" cy="2462861"/>
          </a:xfrm>
          <a:prstGeom prst="rect">
            <a:avLst/>
          </a:prstGeom>
        </p:spPr>
      </p:pic>
      <p:sp>
        <p:nvSpPr>
          <p:cNvPr id="10" name="TextBox 9">
            <a:extLst>
              <a:ext uri="{FF2B5EF4-FFF2-40B4-BE49-F238E27FC236}">
                <a16:creationId xmlns:a16="http://schemas.microsoft.com/office/drawing/2014/main" id="{9F777697-244E-4E13-8D43-0C2E998EAC76}"/>
              </a:ext>
            </a:extLst>
          </p:cNvPr>
          <p:cNvSpPr txBox="1"/>
          <p:nvPr/>
        </p:nvSpPr>
        <p:spPr>
          <a:xfrm>
            <a:off x="4631444" y="3838485"/>
            <a:ext cx="4322283" cy="400110"/>
          </a:xfrm>
          <a:prstGeom prst="rect">
            <a:avLst/>
          </a:prstGeom>
          <a:noFill/>
        </p:spPr>
        <p:txBody>
          <a:bodyPr wrap="square" rtlCol="0">
            <a:spAutoFit/>
          </a:bodyPr>
          <a:lstStyle/>
          <a:p>
            <a:r>
              <a:rPr lang="en-US" sz="1000" dirty="0"/>
              <a:t>Source: Alaska State Library, Alaska Native Organizations Photograph Collections, 1929</a:t>
            </a:r>
          </a:p>
        </p:txBody>
      </p:sp>
    </p:spTree>
    <p:extLst>
      <p:ext uri="{BB962C8B-B14F-4D97-AF65-F5344CB8AC3E}">
        <p14:creationId xmlns:p14="http://schemas.microsoft.com/office/powerpoint/2010/main" val="617563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971550"/>
          </a:xfrm>
        </p:spPr>
        <p:txBody>
          <a:bodyPr wrap="square" anchor="ctr">
            <a:normAutofit/>
          </a:bodyPr>
          <a:lstStyle/>
          <a:p>
            <a:r>
              <a:rPr lang="en-US" sz="4200" dirty="0"/>
              <a:t>1913: First successful Denali ascent </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sz="half" idx="1"/>
          </p:nvPr>
        </p:nvSpPr>
        <p:spPr>
          <a:xfrm>
            <a:off x="471488" y="1516170"/>
            <a:ext cx="4038600" cy="4500347"/>
          </a:xfrm>
        </p:spPr>
        <p:txBody>
          <a:bodyPr wrap="square" anchor="t">
            <a:normAutofit/>
          </a:bodyPr>
          <a:lstStyle/>
          <a:p>
            <a:r>
              <a:rPr lang="en-US" dirty="0"/>
              <a:t>Four men, including </a:t>
            </a:r>
            <a:r>
              <a:rPr lang="en-US" b="1" dirty="0">
                <a:solidFill>
                  <a:schemeClr val="accent2">
                    <a:lumMod val="75000"/>
                  </a:schemeClr>
                </a:solidFill>
              </a:rPr>
              <a:t>Walter Harper, a Koyukon Athabaskan</a:t>
            </a:r>
            <a:r>
              <a:rPr lang="en-US" dirty="0"/>
              <a:t>, make the first reported ascent of Denali’s south peak, the highest point on the North American continent. </a:t>
            </a:r>
          </a:p>
        </p:txBody>
      </p:sp>
      <p:pic>
        <p:nvPicPr>
          <p:cNvPr id="7" name="Picture 6" descr="A person posing for the camera&#10;&#10;Description automatically generated">
            <a:extLst>
              <a:ext uri="{FF2B5EF4-FFF2-40B4-BE49-F238E27FC236}">
                <a16:creationId xmlns:a16="http://schemas.microsoft.com/office/drawing/2014/main" id="{6E00984D-FB79-46B1-B36D-B1A373F88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246188"/>
            <a:ext cx="2912845" cy="4500347"/>
          </a:xfrm>
          <a:prstGeom prst="rect">
            <a:avLst/>
          </a:prstGeom>
          <a:noFill/>
        </p:spPr>
      </p:pic>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21</a:t>
            </a:fld>
            <a:endParaRPr lang="en-US" dirty="0"/>
          </a:p>
        </p:txBody>
      </p:sp>
      <p:sp>
        <p:nvSpPr>
          <p:cNvPr id="12" name="Footer Placeholder 5">
            <a:extLst>
              <a:ext uri="{FF2B5EF4-FFF2-40B4-BE49-F238E27FC236}">
                <a16:creationId xmlns:a16="http://schemas.microsoft.com/office/drawing/2014/main" id="{B089941B-BB8E-4F36-A9B4-8BE6E103D607}"/>
              </a:ext>
            </a:extLst>
          </p:cNvPr>
          <p:cNvSpPr>
            <a:spLocks noGrp="1"/>
          </p:cNvSpPr>
          <p:nvPr>
            <p:ph type="ftr" sz="quarter" idx="11"/>
          </p:nvPr>
        </p:nvSpPr>
        <p:spPr>
          <a:xfrm>
            <a:off x="477838" y="6286500"/>
            <a:ext cx="7356475" cy="365125"/>
          </a:xfrm>
        </p:spPr>
        <p:txBody>
          <a:bodyPr/>
          <a:lstStyle/>
          <a:p>
            <a:pPr>
              <a:defRPr/>
            </a:pPr>
            <a:endParaRPr lang="en-US" dirty="0"/>
          </a:p>
        </p:txBody>
      </p:sp>
      <p:sp>
        <p:nvSpPr>
          <p:cNvPr id="8" name="TextBox 7">
            <a:extLst>
              <a:ext uri="{FF2B5EF4-FFF2-40B4-BE49-F238E27FC236}">
                <a16:creationId xmlns:a16="http://schemas.microsoft.com/office/drawing/2014/main" id="{5FBE997C-B6CA-4F0F-8F57-9DA0FDD510D8}"/>
              </a:ext>
            </a:extLst>
          </p:cNvPr>
          <p:cNvSpPr txBox="1"/>
          <p:nvPr/>
        </p:nvSpPr>
        <p:spPr>
          <a:xfrm>
            <a:off x="5257800" y="5655487"/>
            <a:ext cx="2438400" cy="553998"/>
          </a:xfrm>
          <a:prstGeom prst="rect">
            <a:avLst/>
          </a:prstGeom>
          <a:noFill/>
        </p:spPr>
        <p:txBody>
          <a:bodyPr wrap="square" rtlCol="0">
            <a:spAutoFit/>
          </a:bodyPr>
          <a:lstStyle/>
          <a:p>
            <a:r>
              <a:rPr lang="en-US" sz="1000" dirty="0"/>
              <a:t>Walter Harper. Source: Original unknown, reprinted in book “Cold River Spirits” by Jan Harper-Haines</a:t>
            </a:r>
          </a:p>
        </p:txBody>
      </p:sp>
    </p:spTree>
    <p:extLst>
      <p:ext uri="{BB962C8B-B14F-4D97-AF65-F5344CB8AC3E}">
        <p14:creationId xmlns:p14="http://schemas.microsoft.com/office/powerpoint/2010/main" val="781567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28600" y="192928"/>
            <a:ext cx="8229600" cy="1066800"/>
          </a:xfrm>
        </p:spPr>
        <p:txBody>
          <a:bodyPr>
            <a:noAutofit/>
          </a:bodyPr>
          <a:lstStyle/>
          <a:p>
            <a:r>
              <a:rPr lang="en-US" sz="4000" dirty="0"/>
              <a:t>1915: Alaska Native citizenship</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152400" y="1143000"/>
            <a:ext cx="8839200" cy="2743200"/>
          </a:xfrm>
        </p:spPr>
        <p:txBody>
          <a:bodyPr/>
          <a:lstStyle/>
          <a:p>
            <a:r>
              <a:rPr lang="en-US" sz="2600" dirty="0"/>
              <a:t>The Territorial Legislature passes a law allowing Alaska Native people to become Alaska citizens. </a:t>
            </a:r>
          </a:p>
          <a:p>
            <a:r>
              <a:rPr lang="en-US" sz="2600" dirty="0"/>
              <a:t>However, to become a citizen, </a:t>
            </a:r>
            <a:r>
              <a:rPr lang="en-US" sz="2600" b="1" dirty="0">
                <a:solidFill>
                  <a:schemeClr val="accent2">
                    <a:lumMod val="75000"/>
                  </a:schemeClr>
                </a:solidFill>
              </a:rPr>
              <a:t>Alaska Natives had to obtain endorsements from five white citizens </a:t>
            </a:r>
            <a:r>
              <a:rPr lang="en-US" sz="2600" dirty="0"/>
              <a:t>and have “severed all tribal relationships and adapted the habits of a civilized life”.</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22</a:t>
            </a:fld>
            <a:endParaRPr lang="en-US" dirty="0"/>
          </a:p>
        </p:txBody>
      </p:sp>
      <p:pic>
        <p:nvPicPr>
          <p:cNvPr id="7" name="Content Placeholder 3" descr="A close up of text on a white background&#10;&#10;Description automatically generated">
            <a:extLst>
              <a:ext uri="{FF2B5EF4-FFF2-40B4-BE49-F238E27FC236}">
                <a16:creationId xmlns:a16="http://schemas.microsoft.com/office/drawing/2014/main" id="{6127211D-6BCB-44FA-BD2B-00A7838DF8D8}"/>
              </a:ext>
            </a:extLst>
          </p:cNvPr>
          <p:cNvPicPr>
            <a:picLocks noChangeAspect="1"/>
          </p:cNvPicPr>
          <p:nvPr/>
        </p:nvPicPr>
        <p:blipFill rotWithShape="1">
          <a:blip r:embed="rId2">
            <a:extLst>
              <a:ext uri="{28A0092B-C50C-407E-A947-70E740481C1C}">
                <a14:useLocalDpi xmlns:a14="http://schemas.microsoft.com/office/drawing/2010/main" val="0"/>
              </a:ext>
            </a:extLst>
          </a:blip>
          <a:srcRect l="5344" t="4482" r="4255" b="17080"/>
          <a:stretch/>
        </p:blipFill>
        <p:spPr bwMode="auto">
          <a:xfrm>
            <a:off x="609600" y="3669401"/>
            <a:ext cx="5839097" cy="246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B0B72EC-04C9-4C6D-8789-7B40B5F1F22C}"/>
              </a:ext>
            </a:extLst>
          </p:cNvPr>
          <p:cNvSpPr txBox="1"/>
          <p:nvPr/>
        </p:nvSpPr>
        <p:spPr>
          <a:xfrm>
            <a:off x="6448697" y="5465803"/>
            <a:ext cx="2619103" cy="553998"/>
          </a:xfrm>
          <a:prstGeom prst="rect">
            <a:avLst/>
          </a:prstGeom>
          <a:noFill/>
        </p:spPr>
        <p:txBody>
          <a:bodyPr wrap="square" rtlCol="0">
            <a:spAutoFit/>
          </a:bodyPr>
          <a:lstStyle/>
          <a:p>
            <a:r>
              <a:rPr lang="en-US" sz="1000" dirty="0"/>
              <a:t>An act to define the political status of certain Natives within the Territory of Alaska, April 1915; Source: Alaska Humanities Forum</a:t>
            </a:r>
          </a:p>
        </p:txBody>
      </p:sp>
    </p:spTree>
    <p:extLst>
      <p:ext uri="{BB962C8B-B14F-4D97-AF65-F5344CB8AC3E}">
        <p14:creationId xmlns:p14="http://schemas.microsoft.com/office/powerpoint/2010/main" val="3466003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12B42AC-9E50-4200-95A3-4E14CE48421A}"/>
              </a:ext>
            </a:extLst>
          </p:cNvPr>
          <p:cNvSpPr txBox="1"/>
          <p:nvPr/>
        </p:nvSpPr>
        <p:spPr>
          <a:xfrm>
            <a:off x="5740302" y="5579351"/>
            <a:ext cx="3365598" cy="400110"/>
          </a:xfrm>
          <a:prstGeom prst="rect">
            <a:avLst/>
          </a:prstGeom>
          <a:noFill/>
        </p:spPr>
        <p:txBody>
          <a:bodyPr wrap="square" rtlCol="0">
            <a:spAutoFit/>
          </a:bodyPr>
          <a:lstStyle/>
          <a:p>
            <a:r>
              <a:rPr lang="en-US" sz="1000" dirty="0"/>
              <a:t>Alaska Native children of 1919 flu victims. Source: Alaska Digital Archives</a:t>
            </a:r>
          </a:p>
        </p:txBody>
      </p:sp>
      <p:sp>
        <p:nvSpPr>
          <p:cNvPr id="5" name="Footer Placeholder 4">
            <a:extLst>
              <a:ext uri="{FF2B5EF4-FFF2-40B4-BE49-F238E27FC236}">
                <a16:creationId xmlns:a16="http://schemas.microsoft.com/office/drawing/2014/main" id="{D598B2B4-57EC-40E4-812C-DF8FA33B3060}"/>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A1E4B328-5E26-4BEB-BA87-7D50AE29352E}"/>
              </a:ext>
            </a:extLst>
          </p:cNvPr>
          <p:cNvSpPr>
            <a:spLocks noGrp="1"/>
          </p:cNvSpPr>
          <p:nvPr>
            <p:ph type="sldNum" sz="quarter" idx="10"/>
          </p:nvPr>
        </p:nvSpPr>
        <p:spPr/>
        <p:txBody>
          <a:bodyPr/>
          <a:lstStyle/>
          <a:p>
            <a:pPr>
              <a:defRPr/>
            </a:pPr>
            <a:fld id="{D15A0EE8-9CEE-416A-A405-B34BD645285B}" type="slidenum">
              <a:rPr lang="en-US" smtClean="0"/>
              <a:pPr>
                <a:defRPr/>
              </a:pPr>
              <a:t>23</a:t>
            </a:fld>
            <a:endParaRPr lang="en-US" dirty="0"/>
          </a:p>
        </p:txBody>
      </p:sp>
      <p:pic>
        <p:nvPicPr>
          <p:cNvPr id="9" name="Content Placeholder 8" descr="A black and white photo of a group of people standing in a field&#10;&#10;Description automatically generated">
            <a:extLst>
              <a:ext uri="{FF2B5EF4-FFF2-40B4-BE49-F238E27FC236}">
                <a16:creationId xmlns:a16="http://schemas.microsoft.com/office/drawing/2014/main" id="{CF99C4C5-7A6C-453B-A201-F96CC0C814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3798"/>
          <a:stretch/>
        </p:blipFill>
        <p:spPr>
          <a:xfrm>
            <a:off x="5799179" y="1201213"/>
            <a:ext cx="3154970" cy="4378138"/>
          </a:xfrm>
        </p:spPr>
      </p:pic>
      <p:sp>
        <p:nvSpPr>
          <p:cNvPr id="8" name="Title 1">
            <a:extLst>
              <a:ext uri="{FF2B5EF4-FFF2-40B4-BE49-F238E27FC236}">
                <a16:creationId xmlns:a16="http://schemas.microsoft.com/office/drawing/2014/main" id="{688ACC3C-AB40-46A5-B380-37D366775A81}"/>
              </a:ext>
            </a:extLst>
          </p:cNvPr>
          <p:cNvSpPr>
            <a:spLocks noGrp="1"/>
          </p:cNvSpPr>
          <p:nvPr>
            <p:ph type="title"/>
          </p:nvPr>
        </p:nvSpPr>
        <p:spPr>
          <a:xfrm>
            <a:off x="162957" y="38286"/>
            <a:ext cx="8229600" cy="1066800"/>
          </a:xfrm>
        </p:spPr>
        <p:txBody>
          <a:bodyPr>
            <a:noAutofit/>
          </a:bodyPr>
          <a:lstStyle/>
          <a:p>
            <a:r>
              <a:rPr lang="en-US" sz="4000" dirty="0"/>
              <a:t>1918-1919: Spanish Flu Epidemic</a:t>
            </a:r>
          </a:p>
        </p:txBody>
      </p:sp>
      <p:sp>
        <p:nvSpPr>
          <p:cNvPr id="2" name="TextBox 1">
            <a:extLst>
              <a:ext uri="{FF2B5EF4-FFF2-40B4-BE49-F238E27FC236}">
                <a16:creationId xmlns:a16="http://schemas.microsoft.com/office/drawing/2014/main" id="{6D63655E-1E3B-4C09-B9B8-821A3F04A1AA}"/>
              </a:ext>
            </a:extLst>
          </p:cNvPr>
          <p:cNvSpPr txBox="1"/>
          <p:nvPr/>
        </p:nvSpPr>
        <p:spPr>
          <a:xfrm>
            <a:off x="76200" y="990600"/>
            <a:ext cx="5587062" cy="4693593"/>
          </a:xfrm>
          <a:prstGeom prst="rect">
            <a:avLst/>
          </a:prstGeom>
          <a:noFill/>
        </p:spPr>
        <p:txBody>
          <a:bodyPr wrap="square" rtlCol="0">
            <a:spAutoFit/>
          </a:bodyPr>
          <a:lstStyle/>
          <a:p>
            <a:pPr marL="285750" indent="-285750">
              <a:buFont typeface="Arial" panose="020B0604020202020204" pitchFamily="34" charset="0"/>
              <a:buChar char="•"/>
            </a:pPr>
            <a:r>
              <a:rPr lang="en-US" sz="2300" dirty="0"/>
              <a:t>In Alaska, the Spanish Influenza epidemic of 1918 to 1919 was primarily restricted to coastal communities such as Nome, Anchorage, Skagway, and Seward. Many interior communities like Fairbanks had no significant outbreaks or deaths.</a:t>
            </a:r>
          </a:p>
          <a:p>
            <a:pPr marL="285750" indent="-285750">
              <a:buFont typeface="Arial" panose="020B0604020202020204" pitchFamily="34" charset="0"/>
              <a:buChar char="•"/>
            </a:pPr>
            <a:r>
              <a:rPr lang="en-US" sz="2300" b="1" dirty="0">
                <a:solidFill>
                  <a:schemeClr val="accent2">
                    <a:lumMod val="75000"/>
                  </a:schemeClr>
                </a:solidFill>
              </a:rPr>
              <a:t>The exception was the Matanuska-Susitna Valley</a:t>
            </a:r>
            <a:r>
              <a:rPr lang="en-US" sz="2300" dirty="0"/>
              <a:t>, where Alaska Railroad construction  pressed forward even as surrounding towns such as Anchorage were quarantined. </a:t>
            </a:r>
          </a:p>
          <a:p>
            <a:pPr marL="285750" indent="-285750">
              <a:buFont typeface="Arial" panose="020B0604020202020204" pitchFamily="34" charset="0"/>
              <a:buChar char="•"/>
            </a:pPr>
            <a:r>
              <a:rPr lang="en-US" sz="2300" dirty="0"/>
              <a:t>As a result, </a:t>
            </a:r>
            <a:r>
              <a:rPr lang="en-US" sz="2300" b="1" dirty="0">
                <a:solidFill>
                  <a:schemeClr val="accent2">
                    <a:lumMod val="75000"/>
                  </a:schemeClr>
                </a:solidFill>
              </a:rPr>
              <a:t>many of the area Dena’ina and Ahtna communities were depopulated</a:t>
            </a:r>
            <a:r>
              <a:rPr lang="en-US" sz="2300" dirty="0"/>
              <a:t>.</a:t>
            </a:r>
          </a:p>
        </p:txBody>
      </p:sp>
    </p:spTree>
    <p:extLst>
      <p:ext uri="{BB962C8B-B14F-4D97-AF65-F5344CB8AC3E}">
        <p14:creationId xmlns:p14="http://schemas.microsoft.com/office/powerpoint/2010/main" val="2602745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achel Nicholai…"/>
          <p:cNvSpPr txBox="1">
            <a:spLocks noGrp="1"/>
          </p:cNvSpPr>
          <p:nvPr>
            <p:ph type="title"/>
          </p:nvPr>
        </p:nvSpPr>
        <p:spPr>
          <a:xfrm>
            <a:off x="4449154" y="3463290"/>
            <a:ext cx="4953000" cy="2355973"/>
          </a:xfrm>
          <a:prstGeom prst="rect">
            <a:avLst/>
          </a:prstGeom>
        </p:spPr>
        <p:txBody>
          <a:bodyPr/>
          <a:lstStyle/>
          <a:p>
            <a:r>
              <a:rPr lang="en-US" sz="2800" dirty="0"/>
              <a:t>Rain Wade </a:t>
            </a:r>
            <a:r>
              <a:rPr lang="en-US" sz="2800" b="0" dirty="0"/>
              <a:t>on the </a:t>
            </a:r>
            <a:br>
              <a:rPr lang="en-US" sz="2800" b="0" dirty="0">
                <a:cs typeface="Calibri"/>
              </a:rPr>
            </a:br>
            <a:r>
              <a:rPr lang="en-US" sz="2800" dirty="0">
                <a:solidFill>
                  <a:srgbClr val="F05A28"/>
                </a:solidFill>
                <a:cs typeface="Calibri"/>
              </a:rPr>
              <a:t>Boarding School </a:t>
            </a:r>
            <a:r>
              <a:rPr lang="en-US" sz="2800" dirty="0">
                <a:solidFill>
                  <a:srgbClr val="F05A28"/>
                </a:solidFill>
                <a:ea typeface="+mj-lt"/>
                <a:cs typeface="+mj-lt"/>
              </a:rPr>
              <a:t>Era</a:t>
            </a:r>
            <a:endParaRPr lang="en-US" sz="2800" b="0" dirty="0"/>
          </a:p>
        </p:txBody>
      </p:sp>
      <p:sp>
        <p:nvSpPr>
          <p:cNvPr id="3" name="Rectangle 2">
            <a:extLst>
              <a:ext uri="{FF2B5EF4-FFF2-40B4-BE49-F238E27FC236}">
                <a16:creationId xmlns:a16="http://schemas.microsoft.com/office/drawing/2014/main" id="{3BE6BAA3-3D3A-A24B-8129-623F3D26044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7" name="Picture Placeholder 6">
            <a:extLst>
              <a:ext uri="{FF2B5EF4-FFF2-40B4-BE49-F238E27FC236}">
                <a16:creationId xmlns:a16="http://schemas.microsoft.com/office/drawing/2014/main" id="{525C61FD-69C4-5C4A-9C25-20DB72391491}"/>
              </a:ext>
            </a:extLst>
          </p:cNvPr>
          <p:cNvPicPr>
            <a:picLocks noGrp="1" noChangeAspect="1"/>
          </p:cNvPicPr>
          <p:nvPr>
            <p:ph type="pic" sz="half" idx="13"/>
          </p:nvPr>
        </p:nvPicPr>
        <p:blipFill rotWithShape="1">
          <a:blip r:embed="rId5">
            <a:extLst>
              <a:ext uri="{28A0092B-C50C-407E-A947-70E740481C1C}">
                <a14:useLocalDpi xmlns:a14="http://schemas.microsoft.com/office/drawing/2010/main" val="0"/>
              </a:ext>
            </a:extLst>
          </a:blip>
          <a:srcRect t="7122" b="-7328"/>
          <a:stretch/>
        </p:blipFill>
        <p:spPr>
          <a:xfrm>
            <a:off x="375224" y="309552"/>
            <a:ext cx="3711060" cy="5577840"/>
          </a:xfrm>
        </p:spPr>
      </p:pic>
      <p:sp>
        <p:nvSpPr>
          <p:cNvPr id="5" name="Rectangle 4">
            <a:extLst>
              <a:ext uri="{FF2B5EF4-FFF2-40B4-BE49-F238E27FC236}">
                <a16:creationId xmlns:a16="http://schemas.microsoft.com/office/drawing/2014/main" id="{DA980A58-4E90-E141-A979-D8FD76A8A980}"/>
              </a:ext>
            </a:extLst>
          </p:cNvPr>
          <p:cNvSpPr/>
          <p:nvPr/>
        </p:nvSpPr>
        <p:spPr>
          <a:xfrm>
            <a:off x="4460645" y="309552"/>
            <a:ext cx="4312187" cy="4401205"/>
          </a:xfrm>
          <a:prstGeom prst="rect">
            <a:avLst/>
          </a:prstGeom>
        </p:spPr>
        <p:txBody>
          <a:bodyPr wrap="square">
            <a:spAutoFit/>
          </a:bodyPr>
          <a:lstStyle/>
          <a:p>
            <a:r>
              <a:rPr lang="en-US" sz="4000" i="1" dirty="0"/>
              <a:t>“My mother was born in 1922 and she was not sent away to boarding school but all of her brothers and sisters were.”</a:t>
            </a:r>
          </a:p>
        </p:txBody>
      </p:sp>
      <p:pic>
        <p:nvPicPr>
          <p:cNvPr id="4" name="Rain Wade on Boarding Schools">
            <a:hlinkClick r:id="" action="ppaction://media"/>
            <a:extLst>
              <a:ext uri="{FF2B5EF4-FFF2-40B4-BE49-F238E27FC236}">
                <a16:creationId xmlns:a16="http://schemas.microsoft.com/office/drawing/2014/main" id="{2DDE15BF-0DE4-DD45-B57B-A3E6162A2AC7}"/>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8077200" y="5816928"/>
            <a:ext cx="812800" cy="731520"/>
          </a:xfrm>
          <a:prstGeom prst="rect">
            <a:avLst/>
          </a:prstGeom>
        </p:spPr>
      </p:pic>
    </p:spTree>
    <p:extLst>
      <p:ext uri="{BB962C8B-B14F-4D97-AF65-F5344CB8AC3E}">
        <p14:creationId xmlns:p14="http://schemas.microsoft.com/office/powerpoint/2010/main" val="3935061630"/>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106363" y="206375"/>
            <a:ext cx="8229600" cy="1066800"/>
          </a:xfrm>
        </p:spPr>
        <p:txBody>
          <a:bodyPr>
            <a:noAutofit/>
          </a:bodyPr>
          <a:lstStyle/>
          <a:p>
            <a:r>
              <a:rPr lang="en-US" sz="4000" dirty="0"/>
              <a:t>1922: Alaska Native Right to Vote</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249985" y="1447800"/>
            <a:ext cx="8458199" cy="4495800"/>
          </a:xfrm>
        </p:spPr>
        <p:txBody>
          <a:bodyPr/>
          <a:lstStyle/>
          <a:p>
            <a:r>
              <a:rPr lang="en-US" sz="2600" dirty="0"/>
              <a:t>After Charlie Jones, Tlingit, is arrested in Wrangell for voting, and Tillie Paul Tamaree is arrested for aiding and abetting him, a </a:t>
            </a:r>
            <a:r>
              <a:rPr lang="en-US" sz="2600" b="1" dirty="0">
                <a:solidFill>
                  <a:schemeClr val="accent2">
                    <a:lumMod val="75000"/>
                  </a:schemeClr>
                </a:solidFill>
              </a:rPr>
              <a:t>federal court gives Alaska Native people the right to vote in territorial elections</a:t>
            </a:r>
            <a:r>
              <a:rPr lang="en-US" sz="2600" dirty="0"/>
              <a:t>, two years before all Native Americans get the right to vote in public elections. Jones is acquitted and the charges against Tamaree are dropped.</a:t>
            </a:r>
          </a:p>
          <a:p>
            <a:r>
              <a:rPr lang="en-US" sz="2600" dirty="0"/>
              <a:t>In 1924, U.S. Congress passes the Indian Citizenship Act recognizing Native Americans and Alaska Natives as US citizens.</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25</a:t>
            </a:fld>
            <a:endParaRPr lang="en-US" dirty="0"/>
          </a:p>
        </p:txBody>
      </p:sp>
    </p:spTree>
    <p:extLst>
      <p:ext uri="{BB962C8B-B14F-4D97-AF65-F5344CB8AC3E}">
        <p14:creationId xmlns:p14="http://schemas.microsoft.com/office/powerpoint/2010/main" val="2825568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187326" y="217581"/>
            <a:ext cx="8229600" cy="1066800"/>
          </a:xfrm>
        </p:spPr>
        <p:txBody>
          <a:bodyPr>
            <a:noAutofit/>
          </a:bodyPr>
          <a:lstStyle/>
          <a:p>
            <a:r>
              <a:rPr lang="en-US" sz="4000" dirty="0"/>
              <a:t>1925: The Territorial Legislature passes a literacy act</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0" y="1417637"/>
            <a:ext cx="5181600" cy="4191000"/>
          </a:xfrm>
        </p:spPr>
        <p:txBody>
          <a:bodyPr/>
          <a:lstStyle/>
          <a:p>
            <a:r>
              <a:rPr lang="en-US" sz="2600" dirty="0"/>
              <a:t>Because of the expansion of Alaska Native voting rights and the rising political power of Tlingit William Paul, the </a:t>
            </a:r>
            <a:r>
              <a:rPr lang="en-US" sz="2600" b="1" dirty="0">
                <a:solidFill>
                  <a:schemeClr val="accent2">
                    <a:lumMod val="75000"/>
                  </a:schemeClr>
                </a:solidFill>
              </a:rPr>
              <a:t>Alaska Territorial Legislature passed a literacy act requiring a person to read and write English to vote </a:t>
            </a:r>
            <a:r>
              <a:rPr lang="en-US" sz="2600" dirty="0"/>
              <a:t>in territorial elections.</a:t>
            </a:r>
          </a:p>
          <a:p>
            <a:r>
              <a:rPr lang="en-US" sz="2600" dirty="0"/>
              <a:t>Alaska had an English literacy requirement to vote through 1970.</a:t>
            </a:r>
          </a:p>
          <a:p>
            <a:endParaRPr lang="en-US" sz="2600" dirty="0"/>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a:xfrm>
            <a:off x="533400" y="6286500"/>
            <a:ext cx="7356475" cy="365125"/>
          </a:xfrm>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26</a:t>
            </a:fld>
            <a:endParaRPr lang="en-US" dirty="0"/>
          </a:p>
        </p:txBody>
      </p:sp>
      <p:pic>
        <p:nvPicPr>
          <p:cNvPr id="7" name="Picture 6" descr="A person standing in a kitchen preparing food&#10;&#10;Description automatically generated">
            <a:extLst>
              <a:ext uri="{FF2B5EF4-FFF2-40B4-BE49-F238E27FC236}">
                <a16:creationId xmlns:a16="http://schemas.microsoft.com/office/drawing/2014/main" id="{F325EBC3-2731-43EC-B759-468DEABCFD2F}"/>
              </a:ext>
            </a:extLst>
          </p:cNvPr>
          <p:cNvPicPr>
            <a:picLocks noChangeAspect="1"/>
          </p:cNvPicPr>
          <p:nvPr/>
        </p:nvPicPr>
        <p:blipFill rotWithShape="1">
          <a:blip r:embed="rId2">
            <a:extLst>
              <a:ext uri="{28A0092B-C50C-407E-A947-70E740481C1C}">
                <a14:useLocalDpi xmlns:a14="http://schemas.microsoft.com/office/drawing/2010/main" val="0"/>
              </a:ext>
            </a:extLst>
          </a:blip>
          <a:srcRect b="2165"/>
          <a:stretch/>
        </p:blipFill>
        <p:spPr>
          <a:xfrm>
            <a:off x="5334000" y="1379537"/>
            <a:ext cx="3615070" cy="3802063"/>
          </a:xfrm>
          <a:prstGeom prst="rect">
            <a:avLst/>
          </a:prstGeom>
        </p:spPr>
      </p:pic>
      <p:sp>
        <p:nvSpPr>
          <p:cNvPr id="8" name="TextBox 7">
            <a:extLst>
              <a:ext uri="{FF2B5EF4-FFF2-40B4-BE49-F238E27FC236}">
                <a16:creationId xmlns:a16="http://schemas.microsoft.com/office/drawing/2014/main" id="{5CD1361A-5FAB-4C17-A399-9B581F79EFEC}"/>
              </a:ext>
            </a:extLst>
          </p:cNvPr>
          <p:cNvSpPr txBox="1"/>
          <p:nvPr/>
        </p:nvSpPr>
        <p:spPr>
          <a:xfrm>
            <a:off x="5269006" y="5232242"/>
            <a:ext cx="3615070" cy="246221"/>
          </a:xfrm>
          <a:prstGeom prst="rect">
            <a:avLst/>
          </a:prstGeom>
          <a:noFill/>
        </p:spPr>
        <p:txBody>
          <a:bodyPr wrap="square" rtlCol="0">
            <a:spAutoFit/>
          </a:bodyPr>
          <a:lstStyle/>
          <a:p>
            <a:r>
              <a:rPr lang="en-US" sz="1000" dirty="0"/>
              <a:t>Source: University of Alaska Fairbanks .</a:t>
            </a:r>
          </a:p>
        </p:txBody>
      </p:sp>
    </p:spTree>
    <p:extLst>
      <p:ext uri="{BB962C8B-B14F-4D97-AF65-F5344CB8AC3E}">
        <p14:creationId xmlns:p14="http://schemas.microsoft.com/office/powerpoint/2010/main" val="3801670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92683" y="304800"/>
            <a:ext cx="8229600" cy="1066800"/>
          </a:xfrm>
        </p:spPr>
        <p:txBody>
          <a:bodyPr>
            <a:noAutofit/>
          </a:bodyPr>
          <a:lstStyle/>
          <a:p>
            <a:r>
              <a:rPr lang="en-US" sz="4000" dirty="0"/>
              <a:t>1925: Dog teams and drivers relay serum from Nenana to Nome</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304799" y="1480774"/>
            <a:ext cx="5291261" cy="4539025"/>
          </a:xfrm>
        </p:spPr>
        <p:txBody>
          <a:bodyPr/>
          <a:lstStyle/>
          <a:p>
            <a:r>
              <a:rPr lang="en-US" sz="2800" dirty="0"/>
              <a:t>Dog teams and drivers, </a:t>
            </a:r>
            <a:r>
              <a:rPr lang="en-US" sz="2800" dirty="0">
                <a:solidFill>
                  <a:srgbClr val="FAAF40"/>
                </a:solidFill>
              </a:rPr>
              <a:t>most of whom are Alaska Native, </a:t>
            </a:r>
            <a:r>
              <a:rPr lang="en-US" sz="2800" dirty="0"/>
              <a:t>relay diphtheria serum from Nenana to Nome to prevent an epidemic. </a:t>
            </a:r>
          </a:p>
          <a:p>
            <a:r>
              <a:rPr lang="en-US" sz="2800" dirty="0"/>
              <a:t>The event receives national media attention though Alaska Native drivers are ignored in favor of whites (e.g., Leonhard Seppala, Gunnar Kaasen).</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27</a:t>
            </a:fld>
            <a:endParaRPr lang="en-US" dirty="0"/>
          </a:p>
        </p:txBody>
      </p:sp>
      <p:sp>
        <p:nvSpPr>
          <p:cNvPr id="7" name="TextBox 6">
            <a:extLst>
              <a:ext uri="{FF2B5EF4-FFF2-40B4-BE49-F238E27FC236}">
                <a16:creationId xmlns:a16="http://schemas.microsoft.com/office/drawing/2014/main" id="{91F615CB-8412-457F-A1D5-289C086250B7}"/>
              </a:ext>
            </a:extLst>
          </p:cNvPr>
          <p:cNvSpPr txBox="1"/>
          <p:nvPr/>
        </p:nvSpPr>
        <p:spPr>
          <a:xfrm>
            <a:off x="5596061" y="4282180"/>
            <a:ext cx="3876044" cy="400110"/>
          </a:xfrm>
          <a:prstGeom prst="rect">
            <a:avLst/>
          </a:prstGeom>
          <a:noFill/>
        </p:spPr>
        <p:txBody>
          <a:bodyPr wrap="square" rtlCol="0">
            <a:spAutoFit/>
          </a:bodyPr>
          <a:lstStyle/>
          <a:p>
            <a:r>
              <a:rPr lang="en-US" sz="1000" dirty="0"/>
              <a:t>Source: Robert Fortuine papers, Archives and Special Collections, Consortium Library, University of Alaska Anchorage</a:t>
            </a:r>
          </a:p>
        </p:txBody>
      </p:sp>
      <p:pic>
        <p:nvPicPr>
          <p:cNvPr id="8" name="Picture 7">
            <a:extLst>
              <a:ext uri="{FF2B5EF4-FFF2-40B4-BE49-F238E27FC236}">
                <a16:creationId xmlns:a16="http://schemas.microsoft.com/office/drawing/2014/main" id="{F462D9F0-D5C0-4308-9BB7-0DE73EAD7595}"/>
              </a:ext>
            </a:extLst>
          </p:cNvPr>
          <p:cNvPicPr>
            <a:picLocks noChangeAspect="1"/>
          </p:cNvPicPr>
          <p:nvPr/>
        </p:nvPicPr>
        <p:blipFill>
          <a:blip r:embed="rId2"/>
          <a:stretch>
            <a:fillRect/>
          </a:stretch>
        </p:blipFill>
        <p:spPr>
          <a:xfrm>
            <a:off x="5596061" y="1480775"/>
            <a:ext cx="3583381" cy="2670633"/>
          </a:xfrm>
          <a:prstGeom prst="rect">
            <a:avLst/>
          </a:prstGeom>
        </p:spPr>
      </p:pic>
    </p:spTree>
    <p:extLst>
      <p:ext uri="{BB962C8B-B14F-4D97-AF65-F5344CB8AC3E}">
        <p14:creationId xmlns:p14="http://schemas.microsoft.com/office/powerpoint/2010/main" val="881121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92683" y="304800"/>
            <a:ext cx="8229600" cy="1066800"/>
          </a:xfrm>
        </p:spPr>
        <p:txBody>
          <a:bodyPr>
            <a:noAutofit/>
          </a:bodyPr>
          <a:lstStyle/>
          <a:p>
            <a:r>
              <a:rPr lang="en-US" sz="4000" dirty="0"/>
              <a:t>1935: Establishment of Matanuska Colony, modern day Palmer</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304799" y="1905000"/>
            <a:ext cx="4495801" cy="4114799"/>
          </a:xfrm>
        </p:spPr>
        <p:txBody>
          <a:bodyPr/>
          <a:lstStyle/>
          <a:p>
            <a:r>
              <a:rPr lang="en-US" sz="2800"/>
              <a:t>Without consultation with Alaska Native people, </a:t>
            </a:r>
            <a:r>
              <a:rPr lang="en-US" sz="2800">
                <a:solidFill>
                  <a:srgbClr val="FAAF40"/>
                </a:solidFill>
              </a:rPr>
              <a:t>the federal government established a colony </a:t>
            </a:r>
            <a:r>
              <a:rPr lang="en-US" sz="2800"/>
              <a:t>of Minnesota farmers in what is now Palmer, the Matanuska Colony. </a:t>
            </a:r>
            <a:endParaRPr lang="en-US" sz="2800" dirty="0"/>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a:xfrm>
            <a:off x="4168994" y="5390299"/>
            <a:ext cx="4975006" cy="555625"/>
          </a:xfrm>
        </p:spPr>
        <p:txBody>
          <a:bodyPr/>
          <a:lstStyle/>
          <a:p>
            <a:pPr>
              <a:defRPr/>
            </a:pPr>
            <a:r>
              <a:rPr lang="en-US" dirty="0"/>
              <a:t>The Colonists' Arrival at Palmer 5:20 PM, May 10th, 1935. Mary Nan Gamble photograph collection, 1935-1945, Alaska State Library -Historical Collections.</a:t>
            </a:r>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28</a:t>
            </a:fld>
            <a:endParaRPr lang="en-US" dirty="0"/>
          </a:p>
        </p:txBody>
      </p:sp>
      <p:pic>
        <p:nvPicPr>
          <p:cNvPr id="4" name="Picture 3">
            <a:extLst>
              <a:ext uri="{FF2B5EF4-FFF2-40B4-BE49-F238E27FC236}">
                <a16:creationId xmlns:a16="http://schemas.microsoft.com/office/drawing/2014/main" id="{B21A39DF-D0E5-4154-9667-06E448FC7D87}"/>
              </a:ext>
            </a:extLst>
          </p:cNvPr>
          <p:cNvPicPr>
            <a:picLocks noChangeAspect="1"/>
          </p:cNvPicPr>
          <p:nvPr/>
        </p:nvPicPr>
        <p:blipFill>
          <a:blip r:embed="rId2"/>
          <a:stretch>
            <a:fillRect/>
          </a:stretch>
        </p:blipFill>
        <p:spPr>
          <a:xfrm>
            <a:off x="4800600" y="1578307"/>
            <a:ext cx="4259389" cy="3701385"/>
          </a:xfrm>
          <a:prstGeom prst="rect">
            <a:avLst/>
          </a:prstGeom>
        </p:spPr>
      </p:pic>
    </p:spTree>
    <p:extLst>
      <p:ext uri="{BB962C8B-B14F-4D97-AF65-F5344CB8AC3E}">
        <p14:creationId xmlns:p14="http://schemas.microsoft.com/office/powerpoint/2010/main" val="2769005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28600" y="206375"/>
            <a:ext cx="8229600" cy="1066800"/>
          </a:xfrm>
        </p:spPr>
        <p:txBody>
          <a:bodyPr>
            <a:noAutofit/>
          </a:bodyPr>
          <a:lstStyle/>
          <a:p>
            <a:r>
              <a:rPr lang="en-US" sz="4000" dirty="0"/>
              <a:t>1940s: Denial of resettlement plan for Jewish Holocaust Refugees in Alaska</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152400" y="1447800"/>
            <a:ext cx="6019800" cy="4343400"/>
          </a:xfrm>
        </p:spPr>
        <p:txBody>
          <a:bodyPr/>
          <a:lstStyle/>
          <a:p>
            <a:r>
              <a:rPr lang="en-US" sz="2300" dirty="0"/>
              <a:t>In 1939, the Department of the Interior proposed Jewish refugees should settle in Alaska. </a:t>
            </a:r>
            <a:r>
              <a:rPr lang="en-US" sz="2400" dirty="0"/>
              <a:t>Alaskans near uniformly rejected Jews as suitable settlers. </a:t>
            </a:r>
          </a:p>
          <a:p>
            <a:r>
              <a:rPr lang="en-US" sz="2400" dirty="0"/>
              <a:t>A 1940 </a:t>
            </a:r>
            <a:r>
              <a:rPr lang="en-US" sz="2400" i="1" dirty="0"/>
              <a:t>Alaska Life </a:t>
            </a:r>
            <a:r>
              <a:rPr lang="en-US" sz="2400" dirty="0"/>
              <a:t>magazine poll found 88.5% of Alaskans opposed to foreign settlement in Alaska.  </a:t>
            </a:r>
            <a:endParaRPr lang="en-US" sz="2300" dirty="0"/>
          </a:p>
          <a:p>
            <a:r>
              <a:rPr lang="en-US" sz="2300" dirty="0"/>
              <a:t>In 1941, Ernest Patty, later president of the University of Alaska, said, referring to Jewish people, </a:t>
            </a:r>
            <a:r>
              <a:rPr lang="en-US" sz="2300" b="1" dirty="0">
                <a:solidFill>
                  <a:schemeClr val="accent2">
                    <a:lumMod val="75000"/>
                  </a:schemeClr>
                </a:solidFill>
              </a:rPr>
              <a:t>“America should borrow a page from the Germans and attempt to do some long-range planning for the future.”</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a:xfrm>
            <a:off x="7947118" y="6286499"/>
            <a:ext cx="730250" cy="365125"/>
          </a:xfrm>
        </p:spPr>
        <p:txBody>
          <a:bodyPr/>
          <a:lstStyle/>
          <a:p>
            <a:pPr>
              <a:defRPr/>
            </a:pPr>
            <a:fld id="{D15A0EE8-9CEE-416A-A405-B34BD645285B}" type="slidenum">
              <a:rPr lang="en-US" smtClean="0"/>
              <a:pPr>
                <a:defRPr/>
              </a:pPr>
              <a:t>29</a:t>
            </a:fld>
            <a:endParaRPr lang="en-US" dirty="0"/>
          </a:p>
        </p:txBody>
      </p:sp>
      <p:sp>
        <p:nvSpPr>
          <p:cNvPr id="7" name="TextBox 6">
            <a:extLst>
              <a:ext uri="{FF2B5EF4-FFF2-40B4-BE49-F238E27FC236}">
                <a16:creationId xmlns:a16="http://schemas.microsoft.com/office/drawing/2014/main" id="{CBE3C41A-BE4D-4545-B481-2C5D808CAA64}"/>
              </a:ext>
            </a:extLst>
          </p:cNvPr>
          <p:cNvSpPr txBox="1"/>
          <p:nvPr/>
        </p:nvSpPr>
        <p:spPr>
          <a:xfrm>
            <a:off x="5999320" y="4018353"/>
            <a:ext cx="2039471" cy="246221"/>
          </a:xfrm>
          <a:prstGeom prst="rect">
            <a:avLst/>
          </a:prstGeom>
          <a:noFill/>
        </p:spPr>
        <p:txBody>
          <a:bodyPr wrap="square" rtlCol="0">
            <a:spAutoFit/>
          </a:bodyPr>
          <a:lstStyle/>
          <a:p>
            <a:r>
              <a:rPr lang="en-US" sz="1000" dirty="0"/>
              <a:t>Source: </a:t>
            </a:r>
            <a:r>
              <a:rPr lang="en-US" sz="1000" i="1" dirty="0"/>
              <a:t>Alaska Life</a:t>
            </a:r>
            <a:r>
              <a:rPr lang="en-US" sz="1000" dirty="0"/>
              <a:t>, October 1940.  </a:t>
            </a:r>
          </a:p>
        </p:txBody>
      </p:sp>
      <p:pic>
        <p:nvPicPr>
          <p:cNvPr id="8" name="Picture 7" descr="A close up of a book&#10;&#10;Description automatically generated">
            <a:extLst>
              <a:ext uri="{FF2B5EF4-FFF2-40B4-BE49-F238E27FC236}">
                <a16:creationId xmlns:a16="http://schemas.microsoft.com/office/drawing/2014/main" id="{FA6904C0-CCB5-47D8-9EDF-F31E53463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8055" y="1421219"/>
            <a:ext cx="2862547" cy="2533339"/>
          </a:xfrm>
          <a:prstGeom prst="rect">
            <a:avLst/>
          </a:prstGeom>
        </p:spPr>
      </p:pic>
    </p:spTree>
    <p:extLst>
      <p:ext uri="{BB962C8B-B14F-4D97-AF65-F5344CB8AC3E}">
        <p14:creationId xmlns:p14="http://schemas.microsoft.com/office/powerpoint/2010/main" val="405980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3547B-589B-4985-A495-2B8B0EEB2A1E}"/>
              </a:ext>
            </a:extLst>
          </p:cNvPr>
          <p:cNvSpPr>
            <a:spLocks noGrp="1"/>
          </p:cNvSpPr>
          <p:nvPr>
            <p:ph type="title"/>
          </p:nvPr>
        </p:nvSpPr>
        <p:spPr>
          <a:xfrm>
            <a:off x="471488" y="274638"/>
            <a:ext cx="8520112" cy="971550"/>
          </a:xfrm>
        </p:spPr>
        <p:txBody>
          <a:bodyPr>
            <a:normAutofit/>
          </a:bodyPr>
          <a:lstStyle/>
          <a:p>
            <a:r>
              <a:rPr lang="en-US" sz="4800" dirty="0"/>
              <a:t>Centuries of Life: Ahtna </a:t>
            </a:r>
            <a:r>
              <a:rPr lang="en-US" dirty="0"/>
              <a:t>Copper</a:t>
            </a:r>
          </a:p>
        </p:txBody>
      </p:sp>
      <p:sp>
        <p:nvSpPr>
          <p:cNvPr id="3" name="Content Placeholder 2">
            <a:extLst>
              <a:ext uri="{FF2B5EF4-FFF2-40B4-BE49-F238E27FC236}">
                <a16:creationId xmlns:a16="http://schemas.microsoft.com/office/drawing/2014/main" id="{AB9F3191-79F4-482D-87D9-B3F7560D6B6F}"/>
              </a:ext>
            </a:extLst>
          </p:cNvPr>
          <p:cNvSpPr>
            <a:spLocks noGrp="1"/>
          </p:cNvSpPr>
          <p:nvPr>
            <p:ph idx="1"/>
          </p:nvPr>
        </p:nvSpPr>
        <p:spPr>
          <a:xfrm>
            <a:off x="471488" y="1246188"/>
            <a:ext cx="4862512" cy="4879975"/>
          </a:xfrm>
        </p:spPr>
        <p:txBody>
          <a:bodyPr/>
          <a:lstStyle/>
          <a:p>
            <a:r>
              <a:rPr lang="en-US" sz="2000" dirty="0">
                <a:solidFill>
                  <a:srgbClr val="FAAF40"/>
                </a:solidFill>
              </a:rPr>
              <a:t>Ahtna people have been collecting and using copper for over 500 years</a:t>
            </a:r>
            <a:r>
              <a:rPr lang="en-US" sz="2000" dirty="0"/>
              <a:t>. It was an important source of wealth and status. </a:t>
            </a:r>
          </a:p>
          <a:p>
            <a:r>
              <a:rPr lang="en-US" sz="2000" dirty="0"/>
              <a:t>Ahtna people gathered copper nuggets from streambeds and high-grade copper ores from surface outcrops to make implements including tanged points, awls, beads, ornaments, needles, knife blades, and copper wire.</a:t>
            </a:r>
          </a:p>
          <a:p>
            <a:r>
              <a:rPr lang="en-US" sz="2000" dirty="0"/>
              <a:t>Copper was an important commodity in aboriginal trade </a:t>
            </a:r>
            <a:r>
              <a:rPr lang="en-US" sz="2000" dirty="0">
                <a:solidFill>
                  <a:srgbClr val="FAAF40"/>
                </a:solidFill>
              </a:rPr>
              <a:t>long before European contact and was distributed over long distances via trade networks</a:t>
            </a:r>
            <a:r>
              <a:rPr lang="en-US" sz="2000" dirty="0"/>
              <a:t>.</a:t>
            </a:r>
          </a:p>
        </p:txBody>
      </p:sp>
      <p:sp>
        <p:nvSpPr>
          <p:cNvPr id="4" name="Slide Number Placeholder 3">
            <a:extLst>
              <a:ext uri="{FF2B5EF4-FFF2-40B4-BE49-F238E27FC236}">
                <a16:creationId xmlns:a16="http://schemas.microsoft.com/office/drawing/2014/main" id="{E00BF8D1-5553-4E65-A8B2-233206956DEC}"/>
              </a:ext>
            </a:extLst>
          </p:cNvPr>
          <p:cNvSpPr>
            <a:spLocks noGrp="1"/>
          </p:cNvSpPr>
          <p:nvPr>
            <p:ph type="sldNum" sz="quarter" idx="10"/>
          </p:nvPr>
        </p:nvSpPr>
        <p:spPr/>
        <p:txBody>
          <a:bodyPr/>
          <a:lstStyle/>
          <a:p>
            <a:pPr>
              <a:defRPr/>
            </a:pPr>
            <a:fld id="{D15A0EE8-9CEE-416A-A405-B34BD645285B}" type="slidenum">
              <a:rPr lang="en-US" smtClean="0"/>
              <a:pPr>
                <a:defRPr/>
              </a:pPr>
              <a:t>3</a:t>
            </a:fld>
            <a:endParaRPr lang="en-US" dirty="0"/>
          </a:p>
        </p:txBody>
      </p:sp>
      <p:sp>
        <p:nvSpPr>
          <p:cNvPr id="5" name="Footer Placeholder 4">
            <a:extLst>
              <a:ext uri="{FF2B5EF4-FFF2-40B4-BE49-F238E27FC236}">
                <a16:creationId xmlns:a16="http://schemas.microsoft.com/office/drawing/2014/main" id="{01B38306-5F9D-4500-A937-BD80FD6426E7}"/>
              </a:ext>
            </a:extLst>
          </p:cNvPr>
          <p:cNvSpPr>
            <a:spLocks noGrp="1"/>
          </p:cNvSpPr>
          <p:nvPr>
            <p:ph type="ftr" sz="quarter" idx="11"/>
          </p:nvPr>
        </p:nvSpPr>
        <p:spPr/>
        <p:txBody>
          <a:bodyPr/>
          <a:lstStyle/>
          <a:p>
            <a:pPr>
              <a:defRPr/>
            </a:pPr>
            <a:endParaRPr lang="en-US" dirty="0"/>
          </a:p>
        </p:txBody>
      </p:sp>
      <p:pic>
        <p:nvPicPr>
          <p:cNvPr id="6" name="Picture 5">
            <a:extLst>
              <a:ext uri="{FF2B5EF4-FFF2-40B4-BE49-F238E27FC236}">
                <a16:creationId xmlns:a16="http://schemas.microsoft.com/office/drawing/2014/main" id="{29F87C22-9FDA-4E6B-ADED-9429BDD5A2F9}"/>
              </a:ext>
            </a:extLst>
          </p:cNvPr>
          <p:cNvPicPr>
            <a:picLocks noChangeAspect="1"/>
          </p:cNvPicPr>
          <p:nvPr/>
        </p:nvPicPr>
        <p:blipFill rotWithShape="1">
          <a:blip r:embed="rId3"/>
          <a:srcRect r="26687"/>
          <a:stretch/>
        </p:blipFill>
        <p:spPr>
          <a:xfrm>
            <a:off x="5381005" y="1948424"/>
            <a:ext cx="3524604" cy="2822213"/>
          </a:xfrm>
          <a:prstGeom prst="rect">
            <a:avLst/>
          </a:prstGeom>
        </p:spPr>
      </p:pic>
    </p:spTree>
    <p:extLst>
      <p:ext uri="{BB962C8B-B14F-4D97-AF65-F5344CB8AC3E}">
        <p14:creationId xmlns:p14="http://schemas.microsoft.com/office/powerpoint/2010/main" val="103928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304800" y="304800"/>
            <a:ext cx="8229600" cy="1066800"/>
          </a:xfrm>
        </p:spPr>
        <p:txBody>
          <a:bodyPr>
            <a:noAutofit/>
          </a:bodyPr>
          <a:lstStyle/>
          <a:p>
            <a:r>
              <a:rPr lang="en-US" sz="4000" dirty="0"/>
              <a:t>1940s: Construction of Alcan Highway</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381000" y="1170580"/>
            <a:ext cx="3810000" cy="4849220"/>
          </a:xfrm>
        </p:spPr>
        <p:txBody>
          <a:bodyPr/>
          <a:lstStyle/>
          <a:p>
            <a:r>
              <a:rPr lang="en-US" sz="2000" dirty="0"/>
              <a:t>During World War II, </a:t>
            </a:r>
            <a:r>
              <a:rPr lang="en-US" sz="2000" b="1" dirty="0">
                <a:solidFill>
                  <a:schemeClr val="accent2">
                    <a:lumMod val="75000"/>
                  </a:schemeClr>
                </a:solidFill>
              </a:rPr>
              <a:t>Black Army regiments played a vital role </a:t>
            </a:r>
            <a:r>
              <a:rPr lang="en-US" sz="2000" dirty="0"/>
              <a:t>in constructing the Alaska-Canadian (Alcan) Highway.</a:t>
            </a:r>
          </a:p>
          <a:p>
            <a:r>
              <a:rPr lang="en-US" sz="2000" dirty="0"/>
              <a:t>The 10,000 US soldiers who built the Alaska Highway included about </a:t>
            </a:r>
            <a:r>
              <a:rPr lang="en-US" sz="2000" b="1" dirty="0">
                <a:solidFill>
                  <a:schemeClr val="accent2">
                    <a:lumMod val="75000"/>
                  </a:schemeClr>
                </a:solidFill>
              </a:rPr>
              <a:t>3,500 African-American troops</a:t>
            </a:r>
            <a:r>
              <a:rPr lang="en-US" sz="2000" dirty="0"/>
              <a:t>.</a:t>
            </a:r>
          </a:p>
          <a:p>
            <a:r>
              <a:rPr lang="en-US" sz="2000" dirty="0"/>
              <a:t>Many </a:t>
            </a:r>
            <a:r>
              <a:rPr lang="en-US" sz="2000" b="1" dirty="0">
                <a:solidFill>
                  <a:schemeClr val="accent2">
                    <a:lumMod val="75000"/>
                  </a:schemeClr>
                </a:solidFill>
              </a:rPr>
              <a:t>Alaska Native people relocated to look for work </a:t>
            </a:r>
            <a:r>
              <a:rPr lang="en-US" sz="2000" dirty="0"/>
              <a:t>on the new highway. The move separates families and interferes with traditional lifeways.</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30</a:t>
            </a:fld>
            <a:endParaRPr lang="en-US" dirty="0"/>
          </a:p>
        </p:txBody>
      </p:sp>
      <p:pic>
        <p:nvPicPr>
          <p:cNvPr id="7" name="Content Placeholder 3" descr="A vintage photo of a group of people posing for the camera&#10;&#10;Description automatically generated">
            <a:extLst>
              <a:ext uri="{FF2B5EF4-FFF2-40B4-BE49-F238E27FC236}">
                <a16:creationId xmlns:a16="http://schemas.microsoft.com/office/drawing/2014/main" id="{B4A5299D-5D3B-427B-A698-659D2D7419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06100" y="1170580"/>
            <a:ext cx="4484876" cy="294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A38CAA1-08F4-4A6D-A671-D45402DB8EB8}"/>
              </a:ext>
            </a:extLst>
          </p:cNvPr>
          <p:cNvSpPr txBox="1"/>
          <p:nvPr/>
        </p:nvSpPr>
        <p:spPr>
          <a:xfrm>
            <a:off x="4506100" y="4153996"/>
            <a:ext cx="5486400" cy="707886"/>
          </a:xfrm>
          <a:prstGeom prst="rect">
            <a:avLst/>
          </a:prstGeom>
          <a:noFill/>
        </p:spPr>
        <p:txBody>
          <a:bodyPr wrap="square" rtlCol="0">
            <a:spAutoFit/>
          </a:bodyPr>
          <a:lstStyle/>
          <a:p>
            <a:r>
              <a:rPr lang="en-US" sz="1000" dirty="0"/>
              <a:t>US soldiers who built the Alaska Highway. Source: US Army/University of Alaska archives</a:t>
            </a:r>
          </a:p>
          <a:p>
            <a:endParaRPr lang="en-US" sz="1000" dirty="0"/>
          </a:p>
          <a:p>
            <a:r>
              <a:rPr lang="en-US" sz="1000" dirty="0"/>
              <a:t>Videos around the experiences of constructing the Alaska Highway: </a:t>
            </a:r>
            <a:r>
              <a:rPr lang="en-US" sz="1000" dirty="0">
                <a:hlinkClick r:id="rId3"/>
              </a:rPr>
              <a:t>https://alaskahighwayproject.blogspot.com/p/videos.html</a:t>
            </a:r>
            <a:endParaRPr lang="en-US" sz="1000" dirty="0"/>
          </a:p>
        </p:txBody>
      </p:sp>
    </p:spTree>
    <p:extLst>
      <p:ext uri="{BB962C8B-B14F-4D97-AF65-F5344CB8AC3E}">
        <p14:creationId xmlns:p14="http://schemas.microsoft.com/office/powerpoint/2010/main" val="2048227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28600" y="304800"/>
            <a:ext cx="8229600" cy="838200"/>
          </a:xfrm>
        </p:spPr>
        <p:txBody>
          <a:bodyPr>
            <a:noAutofit/>
          </a:bodyPr>
          <a:lstStyle/>
          <a:p>
            <a:pPr algn="just"/>
            <a:r>
              <a:rPr lang="en-US" sz="4000" dirty="0"/>
              <a:t>1945: Alaska Anti-Discrimination Act </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304800" y="1295400"/>
            <a:ext cx="8229600" cy="3505200"/>
          </a:xfrm>
        </p:spPr>
        <p:txBody>
          <a:bodyPr/>
          <a:lstStyle/>
          <a:p>
            <a:r>
              <a:rPr lang="en-US" sz="2400" b="1" dirty="0">
                <a:solidFill>
                  <a:schemeClr val="accent2">
                    <a:lumMod val="75000"/>
                  </a:schemeClr>
                </a:solidFill>
              </a:rPr>
              <a:t>Elizabeth Peratrovich petitions Alaska legislature to end Jim Crow</a:t>
            </a:r>
            <a:r>
              <a:rPr lang="en-US" sz="2400" dirty="0"/>
              <a:t> practices in Alaska, and the Alaska Anti-Discrimination Act passes in 1945, nearly 20 years before the passage of federal civil rights act of 1964. </a:t>
            </a:r>
          </a:p>
          <a:p>
            <a:r>
              <a:rPr lang="en-US" sz="2400" dirty="0"/>
              <a:t>This new policy ended the common signs in store and restaurant windows that read “No Dogs, No Natives.”</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a:xfrm>
            <a:off x="447394" y="6286499"/>
            <a:ext cx="7356475" cy="365125"/>
          </a:xfrm>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31</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A5CAFCD2-184C-4EF2-98EF-CB7D117F9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880" y="3733800"/>
            <a:ext cx="7613040" cy="1707028"/>
          </a:xfrm>
          <a:prstGeom prst="rect">
            <a:avLst/>
          </a:prstGeom>
        </p:spPr>
      </p:pic>
      <p:sp>
        <p:nvSpPr>
          <p:cNvPr id="8" name="TextBox 7">
            <a:extLst>
              <a:ext uri="{FF2B5EF4-FFF2-40B4-BE49-F238E27FC236}">
                <a16:creationId xmlns:a16="http://schemas.microsoft.com/office/drawing/2014/main" id="{7CB037C8-1ACE-4B63-B9F3-451AF4BA4C22}"/>
              </a:ext>
            </a:extLst>
          </p:cNvPr>
          <p:cNvSpPr txBox="1"/>
          <p:nvPr/>
        </p:nvSpPr>
        <p:spPr>
          <a:xfrm>
            <a:off x="559292" y="5494332"/>
            <a:ext cx="3733800" cy="246221"/>
          </a:xfrm>
          <a:prstGeom prst="rect">
            <a:avLst/>
          </a:prstGeom>
          <a:noFill/>
        </p:spPr>
        <p:txBody>
          <a:bodyPr wrap="square" rtlCol="0">
            <a:spAutoFit/>
          </a:bodyPr>
          <a:lstStyle/>
          <a:p>
            <a:r>
              <a:rPr lang="en-US" sz="1000" dirty="0"/>
              <a:t>Source: </a:t>
            </a:r>
            <a:r>
              <a:rPr lang="en-US" sz="1000" i="1" dirty="0"/>
              <a:t>Anchorage Daily Times</a:t>
            </a:r>
            <a:r>
              <a:rPr lang="en-US" sz="1000" dirty="0"/>
              <a:t>, November 1952.</a:t>
            </a:r>
          </a:p>
        </p:txBody>
      </p:sp>
    </p:spTree>
    <p:extLst>
      <p:ext uri="{BB962C8B-B14F-4D97-AF65-F5344CB8AC3E}">
        <p14:creationId xmlns:p14="http://schemas.microsoft.com/office/powerpoint/2010/main" val="3262909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2412" y="190500"/>
            <a:ext cx="9434512" cy="1066800"/>
          </a:xfrm>
        </p:spPr>
        <p:txBody>
          <a:bodyPr>
            <a:noAutofit/>
          </a:bodyPr>
          <a:lstStyle/>
          <a:p>
            <a:r>
              <a:rPr lang="en-US" sz="4000" dirty="0"/>
              <a:t>1940s-1950s: Housing discrimination</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381000" y="1371600"/>
            <a:ext cx="8229600" cy="4724400"/>
          </a:xfrm>
        </p:spPr>
        <p:txBody>
          <a:bodyPr/>
          <a:lstStyle/>
          <a:p>
            <a:r>
              <a:rPr lang="en-US" sz="2400" dirty="0"/>
              <a:t>As Alaska’s population boomed in the 1940s and 1950s, </a:t>
            </a:r>
            <a:r>
              <a:rPr lang="en-US" sz="2400" b="1" dirty="0">
                <a:solidFill>
                  <a:schemeClr val="accent2">
                    <a:lumMod val="75000"/>
                  </a:schemeClr>
                </a:solidFill>
              </a:rPr>
              <a:t>housing discrimination became explicit</a:t>
            </a:r>
            <a:r>
              <a:rPr lang="en-US" sz="2400" dirty="0"/>
              <a:t>, primarily in the more urban centers of Anchorage and Fairbanks. This explicit discrimination included </a:t>
            </a:r>
            <a:r>
              <a:rPr lang="en-US" sz="2400" b="1" dirty="0">
                <a:solidFill>
                  <a:schemeClr val="accent2">
                    <a:lumMod val="75000"/>
                  </a:schemeClr>
                </a:solidFill>
              </a:rPr>
              <a:t>racially restrictive housing covenants in deeds</a:t>
            </a:r>
            <a:r>
              <a:rPr lang="en-US" sz="2400" dirty="0"/>
              <a:t> and subdivisions plats, and exclusionary housing classifieds. </a:t>
            </a:r>
          </a:p>
          <a:p>
            <a:r>
              <a:rPr lang="en-US" sz="2400" dirty="0"/>
              <a:t>In Anchorage, African Americans were largely restricted to an area known as Eastchester Flats, later cleared by urban renewal in the late 1960s.</a:t>
            </a:r>
          </a:p>
          <a:p>
            <a:r>
              <a:rPr lang="en-US" sz="2400" b="1" dirty="0">
                <a:solidFill>
                  <a:schemeClr val="accent2">
                    <a:lumMod val="75000"/>
                  </a:schemeClr>
                </a:solidFill>
              </a:rPr>
              <a:t>Racially restrictive covenants remain visible in deeds today</a:t>
            </a:r>
            <a:r>
              <a:rPr lang="en-US" sz="2400" dirty="0"/>
              <a:t>.</a:t>
            </a:r>
          </a:p>
        </p:txBody>
      </p:sp>
      <p:sp>
        <p:nvSpPr>
          <p:cNvPr id="5" name="Footer Placeholder 4">
            <a:extLst>
              <a:ext uri="{FF2B5EF4-FFF2-40B4-BE49-F238E27FC236}">
                <a16:creationId xmlns:a16="http://schemas.microsoft.com/office/drawing/2014/main" id="{5985D585-CDD8-45E4-96CC-BF5728DFB41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CB6EC1D8-98A6-4834-9B80-011036AF86E0}"/>
              </a:ext>
            </a:extLst>
          </p:cNvPr>
          <p:cNvSpPr>
            <a:spLocks noGrp="1"/>
          </p:cNvSpPr>
          <p:nvPr>
            <p:ph type="sldNum" sz="quarter" idx="10"/>
          </p:nvPr>
        </p:nvSpPr>
        <p:spPr/>
        <p:txBody>
          <a:bodyPr/>
          <a:lstStyle/>
          <a:p>
            <a:pPr>
              <a:defRPr/>
            </a:pPr>
            <a:fld id="{D15A0EE8-9CEE-416A-A405-B34BD645285B}" type="slidenum">
              <a:rPr lang="en-US" smtClean="0"/>
              <a:pPr>
                <a:defRPr/>
              </a:pPr>
              <a:t>32</a:t>
            </a:fld>
            <a:endParaRPr lang="en-US" dirty="0"/>
          </a:p>
        </p:txBody>
      </p:sp>
    </p:spTree>
    <p:extLst>
      <p:ext uri="{BB962C8B-B14F-4D97-AF65-F5344CB8AC3E}">
        <p14:creationId xmlns:p14="http://schemas.microsoft.com/office/powerpoint/2010/main" val="259011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08429" y="206375"/>
            <a:ext cx="8915400" cy="1371600"/>
          </a:xfrm>
        </p:spPr>
        <p:txBody>
          <a:bodyPr>
            <a:noAutofit/>
          </a:bodyPr>
          <a:lstStyle/>
          <a:p>
            <a:r>
              <a:rPr lang="en-US" sz="4000" dirty="0"/>
              <a:t>1953: Alaska Native Service hospital</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52176" y="1589181"/>
            <a:ext cx="4443624" cy="3886200"/>
          </a:xfrm>
        </p:spPr>
        <p:txBody>
          <a:bodyPr/>
          <a:lstStyle/>
          <a:p>
            <a:r>
              <a:rPr lang="en-US" sz="2600" dirty="0"/>
              <a:t>The Alaska Native Service, part of the Bureau of Indian Affairs, opens a 400-bed hospital with a dedicated tuberculosis wing in Anchorage.</a:t>
            </a:r>
          </a:p>
          <a:p>
            <a:r>
              <a:rPr lang="en-US" sz="2600" dirty="0"/>
              <a:t>In the early 1950s, the statewide death rate for </a:t>
            </a:r>
            <a:r>
              <a:rPr lang="en-US" sz="2600" b="1" dirty="0">
                <a:solidFill>
                  <a:schemeClr val="accent2">
                    <a:lumMod val="75000"/>
                  </a:schemeClr>
                </a:solidFill>
              </a:rPr>
              <a:t>Alaska Natives is 653 per 100,000 cases</a:t>
            </a:r>
            <a:r>
              <a:rPr lang="en-US" sz="2600" dirty="0"/>
              <a:t>.</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33</a:t>
            </a:fld>
            <a:endParaRPr lang="en-US" dirty="0"/>
          </a:p>
        </p:txBody>
      </p:sp>
      <p:pic>
        <p:nvPicPr>
          <p:cNvPr id="7" name="Content Placeholder 3" descr="A vintage photo of an old building&#10;&#10;Description automatically generated">
            <a:extLst>
              <a:ext uri="{FF2B5EF4-FFF2-40B4-BE49-F238E27FC236}">
                <a16:creationId xmlns:a16="http://schemas.microsoft.com/office/drawing/2014/main" id="{A62BB836-944B-4D55-9001-F5734600C5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02570" y="1824783"/>
            <a:ext cx="4443624" cy="257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E6D6ED7-6E11-4A10-977C-B644D6EC0349}"/>
              </a:ext>
            </a:extLst>
          </p:cNvPr>
          <p:cNvSpPr txBox="1"/>
          <p:nvPr/>
        </p:nvSpPr>
        <p:spPr>
          <a:xfrm>
            <a:off x="4564470" y="4419600"/>
            <a:ext cx="4770647" cy="246221"/>
          </a:xfrm>
          <a:prstGeom prst="rect">
            <a:avLst/>
          </a:prstGeom>
          <a:noFill/>
        </p:spPr>
        <p:txBody>
          <a:bodyPr wrap="square" rtlCol="0">
            <a:spAutoFit/>
          </a:bodyPr>
          <a:lstStyle/>
          <a:p>
            <a:r>
              <a:rPr lang="en-US" sz="1000" dirty="0"/>
              <a:t>Source: Indian Health Service/US Department of Health and Human Services</a:t>
            </a:r>
          </a:p>
        </p:txBody>
      </p:sp>
    </p:spTree>
    <p:extLst>
      <p:ext uri="{BB962C8B-B14F-4D97-AF65-F5344CB8AC3E}">
        <p14:creationId xmlns:p14="http://schemas.microsoft.com/office/powerpoint/2010/main" val="4154990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128775" y="0"/>
            <a:ext cx="9296400" cy="1283493"/>
          </a:xfrm>
        </p:spPr>
        <p:txBody>
          <a:bodyPr>
            <a:noAutofit/>
          </a:bodyPr>
          <a:lstStyle/>
          <a:p>
            <a:pPr algn="just"/>
            <a:r>
              <a:rPr lang="en-US" sz="4000" dirty="0"/>
              <a:t>1956-1957: Air Force Iodine-131 study</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128775" y="1066800"/>
            <a:ext cx="5510025" cy="4191000"/>
          </a:xfrm>
        </p:spPr>
        <p:txBody>
          <a:bodyPr/>
          <a:lstStyle/>
          <a:p>
            <a:r>
              <a:rPr lang="en-US" sz="2400" dirty="0"/>
              <a:t>From 1956 to 1957, the U.S. Air Force’s Arctic Aeromedical Laboratory conducted a study on the role of the thyroid in acclimating to cold weather. </a:t>
            </a:r>
            <a:r>
              <a:rPr lang="en-US" sz="2400" b="1" dirty="0">
                <a:solidFill>
                  <a:schemeClr val="accent2">
                    <a:lumMod val="75000"/>
                  </a:schemeClr>
                </a:solidFill>
              </a:rPr>
              <a:t>102 Northwest Alaskan </a:t>
            </a:r>
            <a:r>
              <a:rPr lang="en-US" sz="2400" b="1" dirty="0" err="1">
                <a:solidFill>
                  <a:schemeClr val="accent2">
                    <a:lumMod val="75000"/>
                  </a:schemeClr>
                </a:solidFill>
              </a:rPr>
              <a:t>Iñupiat</a:t>
            </a:r>
            <a:r>
              <a:rPr lang="en-US" sz="2400" b="1" dirty="0">
                <a:solidFill>
                  <a:schemeClr val="accent2">
                    <a:lumMod val="75000"/>
                  </a:schemeClr>
                </a:solidFill>
              </a:rPr>
              <a:t> people were given radioactive iodine</a:t>
            </a:r>
            <a:r>
              <a:rPr lang="en-US" sz="2400" dirty="0"/>
              <a:t> as part of the experiment.</a:t>
            </a:r>
          </a:p>
          <a:p>
            <a:r>
              <a:rPr lang="en-US" sz="2400" dirty="0"/>
              <a:t>In 2000, the U.S. government appropriated compensation of $67,000 per participant.</a:t>
            </a:r>
          </a:p>
          <a:p>
            <a:r>
              <a:rPr lang="en-US" sz="2400" dirty="0"/>
              <a:t>Many of the participants </a:t>
            </a:r>
            <a:r>
              <a:rPr lang="en-US" sz="2400" b="1" dirty="0">
                <a:solidFill>
                  <a:schemeClr val="accent2">
                    <a:lumMod val="75000"/>
                  </a:schemeClr>
                </a:solidFill>
              </a:rPr>
              <a:t>developed severe thyroid problems and died of cancer</a:t>
            </a:r>
            <a:r>
              <a:rPr lang="en-US" sz="2400" dirty="0"/>
              <a:t>.</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34</a:t>
            </a:fld>
            <a:endParaRPr lang="en-US" dirty="0"/>
          </a:p>
        </p:txBody>
      </p:sp>
      <p:pic>
        <p:nvPicPr>
          <p:cNvPr id="7" name="Content Placeholder 3" descr="A black sign with white text&#10;&#10;Description automatically generated">
            <a:extLst>
              <a:ext uri="{FF2B5EF4-FFF2-40B4-BE49-F238E27FC236}">
                <a16:creationId xmlns:a16="http://schemas.microsoft.com/office/drawing/2014/main" id="{5E718D06-105C-4231-942B-1F2986031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638800" y="1290217"/>
            <a:ext cx="3229367" cy="41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646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88434" y="206375"/>
            <a:ext cx="8229600" cy="914400"/>
          </a:xfrm>
        </p:spPr>
        <p:txBody>
          <a:bodyPr>
            <a:noAutofit/>
          </a:bodyPr>
          <a:lstStyle/>
          <a:p>
            <a:r>
              <a:rPr lang="en-US" sz="4000" dirty="0"/>
              <a:t>1959: Alaska becomes the 49</a:t>
            </a:r>
            <a:r>
              <a:rPr lang="en-US" sz="4000" baseline="30000" dirty="0"/>
              <a:t>th</a:t>
            </a:r>
            <a:r>
              <a:rPr lang="en-US" sz="4000" dirty="0"/>
              <a:t> state</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119810" y="1066800"/>
            <a:ext cx="4909390" cy="4419600"/>
          </a:xfrm>
        </p:spPr>
        <p:txBody>
          <a:bodyPr/>
          <a:lstStyle/>
          <a:p>
            <a:r>
              <a:rPr lang="en-US" sz="2600" dirty="0"/>
              <a:t>Alaska becomes the 49th state. </a:t>
            </a:r>
          </a:p>
          <a:p>
            <a:r>
              <a:rPr lang="en-US" sz="2600" dirty="0"/>
              <a:t>The </a:t>
            </a:r>
            <a:r>
              <a:rPr lang="en-US" sz="2600" b="1" dirty="0">
                <a:solidFill>
                  <a:schemeClr val="accent2">
                    <a:lumMod val="75000"/>
                  </a:schemeClr>
                </a:solidFill>
              </a:rPr>
              <a:t>State starts selecting land </a:t>
            </a:r>
            <a:r>
              <a:rPr lang="en-US" sz="2600" dirty="0"/>
              <a:t>as provided for under the Act. Alaska Native population was not consulted or adequately represented in Constitutional Convention. </a:t>
            </a:r>
          </a:p>
          <a:p>
            <a:r>
              <a:rPr lang="en-US" sz="2600" b="1" dirty="0">
                <a:solidFill>
                  <a:schemeClr val="accent2">
                    <a:lumMod val="75000"/>
                  </a:schemeClr>
                </a:solidFill>
              </a:rPr>
              <a:t>Alaska Native people routinely object </a:t>
            </a:r>
            <a:r>
              <a:rPr lang="en-US" sz="2600" dirty="0"/>
              <a:t>to the selections to call attention to their land claims.</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35</a:t>
            </a:fld>
            <a:endParaRPr lang="en-US" dirty="0"/>
          </a:p>
        </p:txBody>
      </p:sp>
      <p:pic>
        <p:nvPicPr>
          <p:cNvPr id="7" name="Picture 6" descr="A picture containing outdoor, train, smoke, photo&#10;&#10;Description automatically generated">
            <a:extLst>
              <a:ext uri="{FF2B5EF4-FFF2-40B4-BE49-F238E27FC236}">
                <a16:creationId xmlns:a16="http://schemas.microsoft.com/office/drawing/2014/main" id="{5ADA3A19-63A3-4B49-8D5C-35AA006389C2}"/>
              </a:ext>
            </a:extLst>
          </p:cNvPr>
          <p:cNvPicPr>
            <a:picLocks noChangeAspect="1"/>
          </p:cNvPicPr>
          <p:nvPr/>
        </p:nvPicPr>
        <p:blipFill rotWithShape="1">
          <a:blip r:embed="rId2">
            <a:extLst>
              <a:ext uri="{28A0092B-C50C-407E-A947-70E740481C1C}">
                <a14:useLocalDpi xmlns:a14="http://schemas.microsoft.com/office/drawing/2010/main" val="0"/>
              </a:ext>
            </a:extLst>
          </a:blip>
          <a:srcRect b="3922"/>
          <a:stretch/>
        </p:blipFill>
        <p:spPr>
          <a:xfrm>
            <a:off x="5017994" y="1219200"/>
            <a:ext cx="3767107" cy="3733800"/>
          </a:xfrm>
          <a:prstGeom prst="rect">
            <a:avLst/>
          </a:prstGeom>
        </p:spPr>
      </p:pic>
      <p:sp>
        <p:nvSpPr>
          <p:cNvPr id="8" name="TextBox 7">
            <a:extLst>
              <a:ext uri="{FF2B5EF4-FFF2-40B4-BE49-F238E27FC236}">
                <a16:creationId xmlns:a16="http://schemas.microsoft.com/office/drawing/2014/main" id="{D2576EC7-4B9E-4AED-A8DF-23BA26F9DBBD}"/>
              </a:ext>
            </a:extLst>
          </p:cNvPr>
          <p:cNvSpPr txBox="1"/>
          <p:nvPr/>
        </p:nvSpPr>
        <p:spPr>
          <a:xfrm>
            <a:off x="4953000" y="4953000"/>
            <a:ext cx="5124548" cy="400110"/>
          </a:xfrm>
          <a:prstGeom prst="rect">
            <a:avLst/>
          </a:prstGeom>
          <a:noFill/>
        </p:spPr>
        <p:txBody>
          <a:bodyPr wrap="square" rtlCol="0">
            <a:spAutoFit/>
          </a:bodyPr>
          <a:lstStyle/>
          <a:p>
            <a:r>
              <a:rPr lang="en-US" sz="1000" dirty="0"/>
              <a:t>Bonfire to celebrate statehood, Anchorage, June 30, 1958. </a:t>
            </a:r>
          </a:p>
          <a:p>
            <a:r>
              <a:rPr lang="en-US" sz="1000" dirty="0"/>
              <a:t>Source: Anchorage Museum </a:t>
            </a:r>
          </a:p>
        </p:txBody>
      </p:sp>
    </p:spTree>
    <p:extLst>
      <p:ext uri="{BB962C8B-B14F-4D97-AF65-F5344CB8AC3E}">
        <p14:creationId xmlns:p14="http://schemas.microsoft.com/office/powerpoint/2010/main" val="1984974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57200" y="457200"/>
            <a:ext cx="8229600" cy="762000"/>
          </a:xfrm>
        </p:spPr>
        <p:txBody>
          <a:bodyPr>
            <a:noAutofit/>
          </a:bodyPr>
          <a:lstStyle/>
          <a:p>
            <a:r>
              <a:rPr lang="en-US" sz="4000" dirty="0"/>
              <a:t>1964: Great Alaska Earthquake</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304800" y="1447800"/>
            <a:ext cx="5084761" cy="4461669"/>
          </a:xfrm>
        </p:spPr>
        <p:txBody>
          <a:bodyPr/>
          <a:lstStyle/>
          <a:p>
            <a:r>
              <a:rPr lang="en-US" sz="2000" dirty="0"/>
              <a:t>On March 27, 1964 at 5:36 PM, the </a:t>
            </a:r>
            <a:r>
              <a:rPr lang="en-US" sz="2000" b="1" dirty="0">
                <a:solidFill>
                  <a:schemeClr val="accent2">
                    <a:lumMod val="75000"/>
                  </a:schemeClr>
                </a:solidFill>
              </a:rPr>
              <a:t>great Alaska earthquake occurred measuring 9.2 </a:t>
            </a:r>
            <a:r>
              <a:rPr lang="en-US" sz="2000" dirty="0"/>
              <a:t>on the Richter scale which set off tidal waves. The quake alone lasted for four minutes and 18 seconds. </a:t>
            </a:r>
          </a:p>
          <a:p>
            <a:r>
              <a:rPr lang="en-US" sz="2000" dirty="0"/>
              <a:t>The earthquake devastated Southcentral Alaska, leaving 139 dead and </a:t>
            </a:r>
            <a:r>
              <a:rPr lang="en-US" sz="2000" b="1" dirty="0">
                <a:solidFill>
                  <a:schemeClr val="accent2">
                    <a:lumMod val="75000"/>
                  </a:schemeClr>
                </a:solidFill>
              </a:rPr>
              <a:t>destroying a number of communities, among them the Native villages of Chenega, Old Harbor and Kaguyak, forcing residents to relocate</a:t>
            </a:r>
            <a:r>
              <a:rPr lang="en-US" sz="2000" dirty="0"/>
              <a:t>. The resulting tsunami reached heights of 67 meters in some places. This was the </a:t>
            </a:r>
            <a:r>
              <a:rPr lang="en-US" sz="2000" b="1" dirty="0">
                <a:solidFill>
                  <a:schemeClr val="accent2">
                    <a:lumMod val="75000"/>
                  </a:schemeClr>
                </a:solidFill>
              </a:rPr>
              <a:t>second strongest earthquake in recorded history</a:t>
            </a:r>
            <a:r>
              <a:rPr lang="en-US" sz="2000" dirty="0"/>
              <a:t>.</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36</a:t>
            </a:fld>
            <a:endParaRPr lang="en-US" dirty="0"/>
          </a:p>
        </p:txBody>
      </p:sp>
      <p:pic>
        <p:nvPicPr>
          <p:cNvPr id="7" name="Content Placeholder 3" descr="A large white building&#10;&#10;Description automatically generated">
            <a:extLst>
              <a:ext uri="{FF2B5EF4-FFF2-40B4-BE49-F238E27FC236}">
                <a16:creationId xmlns:a16="http://schemas.microsoft.com/office/drawing/2014/main" id="{07366645-A39B-4A8A-B889-78F48AFB3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562599" y="1917332"/>
            <a:ext cx="3488211" cy="241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FC7738F-4F74-4269-86A4-6ACB269DA0C2}"/>
              </a:ext>
            </a:extLst>
          </p:cNvPr>
          <p:cNvSpPr txBox="1"/>
          <p:nvPr/>
        </p:nvSpPr>
        <p:spPr>
          <a:xfrm>
            <a:off x="5523076" y="4378848"/>
            <a:ext cx="3345460" cy="246221"/>
          </a:xfrm>
          <a:prstGeom prst="rect">
            <a:avLst/>
          </a:prstGeom>
          <a:noFill/>
        </p:spPr>
        <p:txBody>
          <a:bodyPr wrap="square" rtlCol="0">
            <a:spAutoFit/>
          </a:bodyPr>
          <a:lstStyle/>
          <a:p>
            <a:r>
              <a:rPr lang="en-US" sz="1000" dirty="0"/>
              <a:t>Kodiak tsunami destruction; Source: Associated Press</a:t>
            </a:r>
          </a:p>
        </p:txBody>
      </p:sp>
    </p:spTree>
    <p:extLst>
      <p:ext uri="{BB962C8B-B14F-4D97-AF65-F5344CB8AC3E}">
        <p14:creationId xmlns:p14="http://schemas.microsoft.com/office/powerpoint/2010/main" val="1082100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971550"/>
          </a:xfrm>
        </p:spPr>
        <p:txBody>
          <a:bodyPr wrap="square" anchor="ctr">
            <a:normAutofit/>
          </a:bodyPr>
          <a:lstStyle/>
          <a:p>
            <a:pPr>
              <a:lnSpc>
                <a:spcPct val="90000"/>
              </a:lnSpc>
            </a:pPr>
            <a:r>
              <a:rPr lang="en-US" sz="3500" dirty="0"/>
              <a:t>1965-1971: Amchitka Island nuclear tests</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sz="half" idx="1"/>
          </p:nvPr>
        </p:nvSpPr>
        <p:spPr>
          <a:xfrm>
            <a:off x="304800" y="1289905"/>
            <a:ext cx="4038600" cy="4500347"/>
          </a:xfrm>
        </p:spPr>
        <p:txBody>
          <a:bodyPr wrap="square" anchor="t">
            <a:normAutofit/>
          </a:bodyPr>
          <a:lstStyle/>
          <a:p>
            <a:pPr>
              <a:lnSpc>
                <a:spcPct val="90000"/>
              </a:lnSpc>
            </a:pPr>
            <a:r>
              <a:rPr lang="en-US" sz="2600" dirty="0"/>
              <a:t>Amchitka was an ancestral home for the Aleut people from roughly 4,000 years ago through Russian contact.</a:t>
            </a:r>
          </a:p>
          <a:p>
            <a:pPr>
              <a:lnSpc>
                <a:spcPct val="90000"/>
              </a:lnSpc>
            </a:pPr>
            <a:r>
              <a:rPr lang="en-US" sz="2600" dirty="0"/>
              <a:t>In 1965, 1969, and 1971, the U.S. Department of Defense conducted underground nuclear detonation testing.</a:t>
            </a:r>
          </a:p>
        </p:txBody>
      </p:sp>
      <p:pic>
        <p:nvPicPr>
          <p:cNvPr id="5" name="Picture 4" descr="A close up of a map&#10;&#10;Description automatically generated">
            <a:extLst>
              <a:ext uri="{FF2B5EF4-FFF2-40B4-BE49-F238E27FC236}">
                <a16:creationId xmlns:a16="http://schemas.microsoft.com/office/drawing/2014/main" id="{343CC090-8062-40F7-A153-7613DA43E6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2488" y="1265252"/>
            <a:ext cx="4038600" cy="4121021"/>
          </a:xfrm>
          <a:prstGeom prst="rect">
            <a:avLst/>
          </a:prstGeom>
          <a:noFill/>
        </p:spPr>
      </p:pic>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37</a:t>
            </a:fld>
            <a:endParaRPr lang="en-US" dirty="0"/>
          </a:p>
        </p:txBody>
      </p:sp>
      <p:sp>
        <p:nvSpPr>
          <p:cNvPr id="17" name="Footer Placeholder 5">
            <a:extLst>
              <a:ext uri="{FF2B5EF4-FFF2-40B4-BE49-F238E27FC236}">
                <a16:creationId xmlns:a16="http://schemas.microsoft.com/office/drawing/2014/main" id="{1C52C820-74F3-4099-87B8-B4138B8AAA29}"/>
              </a:ext>
            </a:extLst>
          </p:cNvPr>
          <p:cNvSpPr>
            <a:spLocks noGrp="1"/>
          </p:cNvSpPr>
          <p:nvPr>
            <p:ph type="ftr" sz="quarter" idx="11"/>
          </p:nvPr>
        </p:nvSpPr>
        <p:spPr>
          <a:xfrm>
            <a:off x="477838" y="6286500"/>
            <a:ext cx="7356475" cy="365125"/>
          </a:xfrm>
        </p:spPr>
        <p:txBody>
          <a:bodyPr/>
          <a:lstStyle/>
          <a:p>
            <a:pPr>
              <a:defRPr/>
            </a:pPr>
            <a:endParaRPr lang="en-US"/>
          </a:p>
        </p:txBody>
      </p:sp>
      <p:sp>
        <p:nvSpPr>
          <p:cNvPr id="10" name="TextBox 9">
            <a:extLst>
              <a:ext uri="{FF2B5EF4-FFF2-40B4-BE49-F238E27FC236}">
                <a16:creationId xmlns:a16="http://schemas.microsoft.com/office/drawing/2014/main" id="{3E2E85C3-260A-4A9E-85E9-E0FD7DF19F53}"/>
              </a:ext>
            </a:extLst>
          </p:cNvPr>
          <p:cNvSpPr txBox="1"/>
          <p:nvPr/>
        </p:nvSpPr>
        <p:spPr>
          <a:xfrm>
            <a:off x="4724400" y="5346527"/>
            <a:ext cx="4020185" cy="246221"/>
          </a:xfrm>
          <a:prstGeom prst="rect">
            <a:avLst/>
          </a:prstGeom>
          <a:noFill/>
        </p:spPr>
        <p:txBody>
          <a:bodyPr wrap="square" rtlCol="0">
            <a:spAutoFit/>
          </a:bodyPr>
          <a:lstStyle/>
          <a:p>
            <a:r>
              <a:rPr lang="en-US" sz="1000" dirty="0"/>
              <a:t>Source: U.S. Department of Energy</a:t>
            </a:r>
          </a:p>
        </p:txBody>
      </p:sp>
    </p:spTree>
    <p:extLst>
      <p:ext uri="{BB962C8B-B14F-4D97-AF65-F5344CB8AC3E}">
        <p14:creationId xmlns:p14="http://schemas.microsoft.com/office/powerpoint/2010/main" val="4115458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971550"/>
          </a:xfrm>
        </p:spPr>
        <p:txBody>
          <a:bodyPr wrap="square" anchor="ctr">
            <a:normAutofit/>
          </a:bodyPr>
          <a:lstStyle/>
          <a:p>
            <a:pPr>
              <a:lnSpc>
                <a:spcPct val="90000"/>
              </a:lnSpc>
            </a:pPr>
            <a:r>
              <a:rPr lang="en-US" sz="3500" dirty="0"/>
              <a:t>1966: Alaska Federation of Natives formed</a:t>
            </a:r>
          </a:p>
        </p:txBody>
      </p:sp>
      <p:pic>
        <p:nvPicPr>
          <p:cNvPr id="7" name="Content Placeholder 3" descr="A close up of a sign&#10;&#10;Description automatically generated">
            <a:extLst>
              <a:ext uri="{FF2B5EF4-FFF2-40B4-BE49-F238E27FC236}">
                <a16:creationId xmlns:a16="http://schemas.microsoft.com/office/drawing/2014/main" id="{750EB594-F76B-466C-8856-1FE750D3D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55800" y="1473699"/>
            <a:ext cx="4038600" cy="403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2437F505-D091-40FC-98B8-8AE846ACCAF3}"/>
              </a:ext>
            </a:extLst>
          </p:cNvPr>
          <p:cNvSpPr>
            <a:spLocks noGrp="1"/>
          </p:cNvSpPr>
          <p:nvPr>
            <p:ph sz="half" idx="2"/>
          </p:nvPr>
        </p:nvSpPr>
        <p:spPr>
          <a:xfrm>
            <a:off x="4800600" y="1239464"/>
            <a:ext cx="4038600" cy="4500347"/>
          </a:xfrm>
        </p:spPr>
        <p:txBody>
          <a:bodyPr wrap="square" anchor="t">
            <a:noAutofit/>
          </a:bodyPr>
          <a:lstStyle/>
          <a:p>
            <a:pPr>
              <a:lnSpc>
                <a:spcPct val="90000"/>
              </a:lnSpc>
            </a:pPr>
            <a:r>
              <a:rPr lang="en-US" sz="2500" dirty="0"/>
              <a:t>The Alaska Federation of Natives (AFN) forms and holds first statewide meeting with over 400 Alaska Native leaders in attendance. </a:t>
            </a:r>
          </a:p>
          <a:p>
            <a:pPr>
              <a:lnSpc>
                <a:spcPct val="90000"/>
              </a:lnSpc>
            </a:pPr>
            <a:r>
              <a:rPr lang="en-US" sz="2500" dirty="0"/>
              <a:t>The focus of the first meeting was land claims. Secretary of the Interior Stewart Udall imposed a freeze on all land actions in Alaska by the federal government until Native land claims are resolved.</a:t>
            </a:r>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38</a:t>
            </a:fld>
            <a:endParaRPr lang="en-US" dirty="0"/>
          </a:p>
        </p:txBody>
      </p:sp>
      <p:sp>
        <p:nvSpPr>
          <p:cNvPr id="12" name="Footer Placeholder 5">
            <a:extLst>
              <a:ext uri="{FF2B5EF4-FFF2-40B4-BE49-F238E27FC236}">
                <a16:creationId xmlns:a16="http://schemas.microsoft.com/office/drawing/2014/main" id="{DEE042EE-FF40-4EC9-9848-B85E29F36BB2}"/>
              </a:ext>
            </a:extLst>
          </p:cNvPr>
          <p:cNvSpPr>
            <a:spLocks noGrp="1"/>
          </p:cNvSpPr>
          <p:nvPr>
            <p:ph type="ftr" sz="quarter" idx="11"/>
          </p:nvPr>
        </p:nvSpPr>
        <p:spPr>
          <a:xfrm>
            <a:off x="477838" y="6286500"/>
            <a:ext cx="7356475" cy="365125"/>
          </a:xfrm>
        </p:spPr>
        <p:txBody>
          <a:bodyPr/>
          <a:lstStyle/>
          <a:p>
            <a:pPr>
              <a:defRPr/>
            </a:pPr>
            <a:endParaRPr lang="en-US" dirty="0"/>
          </a:p>
        </p:txBody>
      </p:sp>
    </p:spTree>
    <p:extLst>
      <p:ext uri="{BB962C8B-B14F-4D97-AF65-F5344CB8AC3E}">
        <p14:creationId xmlns:p14="http://schemas.microsoft.com/office/powerpoint/2010/main" val="991393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971550"/>
          </a:xfrm>
        </p:spPr>
        <p:txBody>
          <a:bodyPr wrap="square" anchor="ctr">
            <a:normAutofit/>
          </a:bodyPr>
          <a:lstStyle/>
          <a:p>
            <a:pPr>
              <a:lnSpc>
                <a:spcPct val="90000"/>
              </a:lnSpc>
            </a:pPr>
            <a:r>
              <a:rPr lang="en-US" sz="3500" dirty="0"/>
              <a:t>1968: North Slope oil fields confirmed</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sz="half" idx="2"/>
          </p:nvPr>
        </p:nvSpPr>
        <p:spPr>
          <a:xfrm>
            <a:off x="4038600" y="1604589"/>
            <a:ext cx="5029200" cy="5047036"/>
          </a:xfrm>
        </p:spPr>
        <p:txBody>
          <a:bodyPr wrap="square" anchor="t">
            <a:noAutofit/>
          </a:bodyPr>
          <a:lstStyle/>
          <a:p>
            <a:pPr>
              <a:lnSpc>
                <a:spcPct val="90000"/>
              </a:lnSpc>
            </a:pPr>
            <a:r>
              <a:rPr lang="en-US" dirty="0"/>
              <a:t>For years, geologists believed there were oil fields along Alaska’s North Slope. But in March 1968, oil companies confirmed the existence of the Prudhoe Bay Oil Field, with twice as much recoverable oil as any other American oil field. </a:t>
            </a:r>
            <a:endParaRPr lang="en-US" sz="2500"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39</a:t>
            </a:fld>
            <a:endParaRPr lang="en-US" dirty="0"/>
          </a:p>
        </p:txBody>
      </p:sp>
      <p:sp>
        <p:nvSpPr>
          <p:cNvPr id="12" name="Footer Placeholder 5">
            <a:extLst>
              <a:ext uri="{FF2B5EF4-FFF2-40B4-BE49-F238E27FC236}">
                <a16:creationId xmlns:a16="http://schemas.microsoft.com/office/drawing/2014/main" id="{DEE042EE-FF40-4EC9-9848-B85E29F36BB2}"/>
              </a:ext>
            </a:extLst>
          </p:cNvPr>
          <p:cNvSpPr>
            <a:spLocks noGrp="1"/>
          </p:cNvSpPr>
          <p:nvPr>
            <p:ph type="ftr" sz="quarter" idx="11"/>
          </p:nvPr>
        </p:nvSpPr>
        <p:spPr>
          <a:xfrm>
            <a:off x="477838" y="6286500"/>
            <a:ext cx="7356475" cy="365125"/>
          </a:xfrm>
        </p:spPr>
        <p:txBody>
          <a:bodyPr/>
          <a:lstStyle/>
          <a:p>
            <a:pPr>
              <a:defRPr/>
            </a:pPr>
            <a:endParaRPr lang="en-US" dirty="0"/>
          </a:p>
        </p:txBody>
      </p:sp>
      <p:pic>
        <p:nvPicPr>
          <p:cNvPr id="5" name="Picture 4" descr="A picture containing sitting, front, monitor, table&#10;&#10;Description automatically generated">
            <a:extLst>
              <a:ext uri="{FF2B5EF4-FFF2-40B4-BE49-F238E27FC236}">
                <a16:creationId xmlns:a16="http://schemas.microsoft.com/office/drawing/2014/main" id="{32F04A23-9259-462E-B100-EAB156F0C628}"/>
              </a:ext>
            </a:extLst>
          </p:cNvPr>
          <p:cNvPicPr>
            <a:picLocks noChangeAspect="1"/>
          </p:cNvPicPr>
          <p:nvPr/>
        </p:nvPicPr>
        <p:blipFill rotWithShape="1">
          <a:blip r:embed="rId2">
            <a:extLst>
              <a:ext uri="{28A0092B-C50C-407E-A947-70E740481C1C}">
                <a14:useLocalDpi xmlns:a14="http://schemas.microsoft.com/office/drawing/2010/main" val="0"/>
              </a:ext>
            </a:extLst>
          </a:blip>
          <a:srcRect b="2676"/>
          <a:stretch/>
        </p:blipFill>
        <p:spPr>
          <a:xfrm>
            <a:off x="724412" y="1203371"/>
            <a:ext cx="3085545" cy="4451258"/>
          </a:xfrm>
          <a:prstGeom prst="rect">
            <a:avLst/>
          </a:prstGeom>
        </p:spPr>
      </p:pic>
      <p:sp>
        <p:nvSpPr>
          <p:cNvPr id="10" name="TextBox 9">
            <a:extLst>
              <a:ext uri="{FF2B5EF4-FFF2-40B4-BE49-F238E27FC236}">
                <a16:creationId xmlns:a16="http://schemas.microsoft.com/office/drawing/2014/main" id="{D8C78BC8-F359-4294-BC76-926D15FADE96}"/>
              </a:ext>
            </a:extLst>
          </p:cNvPr>
          <p:cNvSpPr txBox="1"/>
          <p:nvPr/>
        </p:nvSpPr>
        <p:spPr>
          <a:xfrm>
            <a:off x="724412" y="5643377"/>
            <a:ext cx="4020185" cy="400110"/>
          </a:xfrm>
          <a:prstGeom prst="rect">
            <a:avLst/>
          </a:prstGeom>
          <a:noFill/>
        </p:spPr>
        <p:txBody>
          <a:bodyPr wrap="square" rtlCol="0">
            <a:spAutoFit/>
          </a:bodyPr>
          <a:lstStyle/>
          <a:p>
            <a:r>
              <a:rPr lang="en-US" sz="1000" dirty="0"/>
              <a:t>Prudhoe Bay oil well, circa 1980. </a:t>
            </a:r>
          </a:p>
          <a:p>
            <a:r>
              <a:rPr lang="en-US" sz="1000" dirty="0"/>
              <a:t>Source: University of Alaska Anchorage</a:t>
            </a:r>
          </a:p>
        </p:txBody>
      </p:sp>
    </p:spTree>
    <p:extLst>
      <p:ext uri="{BB962C8B-B14F-4D97-AF65-F5344CB8AC3E}">
        <p14:creationId xmlns:p14="http://schemas.microsoft.com/office/powerpoint/2010/main" val="3730631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7"/>
            <a:ext cx="8229600" cy="2384425"/>
          </a:xfrm>
        </p:spPr>
        <p:txBody>
          <a:bodyPr>
            <a:noAutofit/>
          </a:bodyPr>
          <a:lstStyle/>
          <a:p>
            <a:r>
              <a:rPr lang="en-US" sz="4000" dirty="0"/>
              <a:t>1740s-1830s: First Contact with Russian Fur Traders and Enslavement of Aleut and Alutiiq (Unangan and Sugpiaq) people</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381000" y="2979737"/>
            <a:ext cx="8229600" cy="3306763"/>
          </a:xfrm>
        </p:spPr>
        <p:txBody>
          <a:bodyPr/>
          <a:lstStyle/>
          <a:p>
            <a:r>
              <a:rPr lang="en-US" dirty="0"/>
              <a:t>Estimated population of the Unungan people at contact 15,000, </a:t>
            </a:r>
            <a:r>
              <a:rPr lang="en-US" dirty="0">
                <a:solidFill>
                  <a:srgbClr val="FAAF40"/>
                </a:solidFill>
              </a:rPr>
              <a:t>reduced to 2,000 through disease and slavery </a:t>
            </a:r>
            <a:r>
              <a:rPr lang="en-US" dirty="0"/>
              <a:t>(over 80% of the population) died in the 50 years following the first contact with Russian fur traders.</a:t>
            </a:r>
          </a:p>
        </p:txBody>
      </p:sp>
      <p:sp>
        <p:nvSpPr>
          <p:cNvPr id="5" name="Footer Placeholder 4">
            <a:extLst>
              <a:ext uri="{FF2B5EF4-FFF2-40B4-BE49-F238E27FC236}">
                <a16:creationId xmlns:a16="http://schemas.microsoft.com/office/drawing/2014/main" id="{0C1A1F5A-D482-4D7B-84DE-366AA771E8B6}"/>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032C5A45-F6F0-4E8C-A25B-AF1788DEA1DD}"/>
              </a:ext>
            </a:extLst>
          </p:cNvPr>
          <p:cNvSpPr>
            <a:spLocks noGrp="1"/>
          </p:cNvSpPr>
          <p:nvPr>
            <p:ph type="sldNum" sz="quarter" idx="10"/>
          </p:nvPr>
        </p:nvSpPr>
        <p:spPr/>
        <p:txBody>
          <a:bodyPr/>
          <a:lstStyle/>
          <a:p>
            <a:pPr>
              <a:defRPr/>
            </a:pPr>
            <a:fld id="{D15A0EE8-9CEE-416A-A405-B34BD645285B}" type="slidenum">
              <a:rPr lang="en-US" smtClean="0"/>
              <a:pPr>
                <a:defRPr/>
              </a:pPr>
              <a:t>4</a:t>
            </a:fld>
            <a:endParaRPr lang="en-US" dirty="0"/>
          </a:p>
        </p:txBody>
      </p:sp>
    </p:spTree>
    <p:extLst>
      <p:ext uri="{BB962C8B-B14F-4D97-AF65-F5344CB8AC3E}">
        <p14:creationId xmlns:p14="http://schemas.microsoft.com/office/powerpoint/2010/main" val="2683307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48790" y="400050"/>
            <a:ext cx="8590409" cy="1181100"/>
          </a:xfrm>
        </p:spPr>
        <p:txBody>
          <a:bodyPr>
            <a:noAutofit/>
          </a:bodyPr>
          <a:lstStyle/>
          <a:p>
            <a:r>
              <a:rPr lang="en-US" sz="4000" dirty="0"/>
              <a:t>1968: Community Health Aide Program </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381000" y="1772831"/>
            <a:ext cx="4398962" cy="3810000"/>
          </a:xfrm>
        </p:spPr>
        <p:txBody>
          <a:bodyPr/>
          <a:lstStyle/>
          <a:p>
            <a:r>
              <a:rPr lang="en-US" dirty="0"/>
              <a:t>The State of Alaska initiates the Community Health Aide Program to improve emergency medical care in rural Alaska.</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40</a:t>
            </a:fld>
            <a:endParaRPr lang="en-US" dirty="0"/>
          </a:p>
        </p:txBody>
      </p:sp>
      <p:pic>
        <p:nvPicPr>
          <p:cNvPr id="7" name="Content Placeholder 10" descr="A close up of a sign&#10;&#10;Description automatically generated">
            <a:extLst>
              <a:ext uri="{FF2B5EF4-FFF2-40B4-BE49-F238E27FC236}">
                <a16:creationId xmlns:a16="http://schemas.microsoft.com/office/drawing/2014/main" id="{A3FA2617-C0A1-452C-AD0A-574318946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181600" y="1745937"/>
            <a:ext cx="3321444" cy="336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44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98B2B4-57EC-40E4-812C-DF8FA33B3060}"/>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A1E4B328-5E26-4BEB-BA87-7D50AE29352E}"/>
              </a:ext>
            </a:extLst>
          </p:cNvPr>
          <p:cNvSpPr>
            <a:spLocks noGrp="1"/>
          </p:cNvSpPr>
          <p:nvPr>
            <p:ph type="sldNum" sz="quarter" idx="10"/>
          </p:nvPr>
        </p:nvSpPr>
        <p:spPr/>
        <p:txBody>
          <a:bodyPr/>
          <a:lstStyle/>
          <a:p>
            <a:pPr>
              <a:defRPr/>
            </a:pPr>
            <a:fld id="{D15A0EE8-9CEE-416A-A405-B34BD645285B}" type="slidenum">
              <a:rPr lang="en-US" smtClean="0"/>
              <a:pPr>
                <a:defRPr/>
              </a:pPr>
              <a:t>41</a:t>
            </a:fld>
            <a:endParaRPr lang="en-US" dirty="0"/>
          </a:p>
        </p:txBody>
      </p:sp>
      <p:sp>
        <p:nvSpPr>
          <p:cNvPr id="3" name="Rectangle 4">
            <a:extLst>
              <a:ext uri="{FF2B5EF4-FFF2-40B4-BE49-F238E27FC236}">
                <a16:creationId xmlns:a16="http://schemas.microsoft.com/office/drawing/2014/main" id="{627C10AF-B8AC-4DF6-9BF9-B561D19A0C70}"/>
              </a:ext>
            </a:extLst>
          </p:cNvPr>
          <p:cNvSpPr>
            <a:spLocks noChangeArrowheads="1"/>
          </p:cNvSpPr>
          <p:nvPr/>
        </p:nvSpPr>
        <p:spPr bwMode="auto">
          <a:xfrm flipV="1">
            <a:off x="5638800" y="-1043079"/>
            <a:ext cx="691530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graphicFrame>
        <p:nvGraphicFramePr>
          <p:cNvPr id="4" name="Object 3">
            <a:extLst>
              <a:ext uri="{FF2B5EF4-FFF2-40B4-BE49-F238E27FC236}">
                <a16:creationId xmlns:a16="http://schemas.microsoft.com/office/drawing/2014/main" id="{825DB1E0-F6B7-44ED-BAC5-89ADF92DE1DA}"/>
              </a:ext>
            </a:extLst>
          </p:cNvPr>
          <p:cNvGraphicFramePr>
            <a:graphicFrameLocks noChangeAspect="1"/>
          </p:cNvGraphicFramePr>
          <p:nvPr/>
        </p:nvGraphicFramePr>
        <p:xfrm>
          <a:off x="6889324" y="206375"/>
          <a:ext cx="2157901" cy="6056563"/>
        </p:xfrm>
        <a:graphic>
          <a:graphicData uri="http://schemas.openxmlformats.org/presentationml/2006/ole">
            <mc:AlternateContent xmlns:mc="http://schemas.openxmlformats.org/markup-compatibility/2006">
              <mc:Choice xmlns:v="urn:schemas-microsoft-com:vml" Requires="v">
                <p:oleObj spid="_x0000_s2172" name="Acrobat Document" r:id="rId3" imgW="10991685" imgH="33070624" progId="AcroExch.Document.DC">
                  <p:embed/>
                </p:oleObj>
              </mc:Choice>
              <mc:Fallback>
                <p:oleObj name="Acrobat Document" r:id="rId3" imgW="10991685" imgH="33070624" progId="AcroExch.Document.DC">
                  <p:embed/>
                  <p:pic>
                    <p:nvPicPr>
                      <p:cNvPr id="4" name="Object 3">
                        <a:extLst>
                          <a:ext uri="{FF2B5EF4-FFF2-40B4-BE49-F238E27FC236}">
                            <a16:creationId xmlns:a16="http://schemas.microsoft.com/office/drawing/2014/main" id="{825DB1E0-F6B7-44ED-BAC5-89ADF92DE1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263" r="6598" b="8641"/>
                      <a:stretch>
                        <a:fillRect/>
                      </a:stretch>
                    </p:blipFill>
                    <p:spPr bwMode="auto">
                      <a:xfrm>
                        <a:off x="6889324" y="206375"/>
                        <a:ext cx="2157901" cy="6056563"/>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26337416-CDD7-4185-B280-95BAA8FD4040}"/>
              </a:ext>
            </a:extLst>
          </p:cNvPr>
          <p:cNvSpPr txBox="1"/>
          <p:nvPr/>
        </p:nvSpPr>
        <p:spPr>
          <a:xfrm>
            <a:off x="5702849" y="5562600"/>
            <a:ext cx="1186475" cy="553998"/>
          </a:xfrm>
          <a:prstGeom prst="rect">
            <a:avLst/>
          </a:prstGeom>
          <a:noFill/>
        </p:spPr>
        <p:txBody>
          <a:bodyPr wrap="square" rtlCol="0">
            <a:spAutoFit/>
          </a:bodyPr>
          <a:lstStyle/>
          <a:p>
            <a:r>
              <a:rPr lang="en-US" sz="1000" dirty="0"/>
              <a:t>Source:</a:t>
            </a:r>
            <a:r>
              <a:rPr lang="en-US" sz="1000" i="1" dirty="0"/>
              <a:t> Anchorage Daily Times</a:t>
            </a:r>
            <a:r>
              <a:rPr lang="en-US" sz="1000" dirty="0"/>
              <a:t>, August 24, 1970</a:t>
            </a:r>
          </a:p>
        </p:txBody>
      </p:sp>
      <p:sp>
        <p:nvSpPr>
          <p:cNvPr id="2" name="TextBox 1">
            <a:extLst>
              <a:ext uri="{FF2B5EF4-FFF2-40B4-BE49-F238E27FC236}">
                <a16:creationId xmlns:a16="http://schemas.microsoft.com/office/drawing/2014/main" id="{354ED24B-3B26-47A0-9D67-54FB204A0B60}"/>
              </a:ext>
            </a:extLst>
          </p:cNvPr>
          <p:cNvSpPr txBox="1"/>
          <p:nvPr/>
        </p:nvSpPr>
        <p:spPr>
          <a:xfrm>
            <a:off x="251012" y="2028385"/>
            <a:ext cx="6553200" cy="2893100"/>
          </a:xfrm>
          <a:prstGeom prst="rect">
            <a:avLst/>
          </a:prstGeom>
          <a:noFill/>
        </p:spPr>
        <p:txBody>
          <a:bodyPr wrap="square" rtlCol="0">
            <a:spAutoFit/>
          </a:bodyPr>
          <a:lstStyle/>
          <a:p>
            <a:pPr marL="285750" indent="-285750">
              <a:buFont typeface="Arial" panose="020B0604020202020204" pitchFamily="34" charset="0"/>
              <a:buChar char="•"/>
            </a:pPr>
            <a:r>
              <a:rPr lang="en-US" sz="2600" dirty="0"/>
              <a:t>Alaskan legislators included an English literacy requirement for voting in the original Alaska Constitution.</a:t>
            </a:r>
          </a:p>
          <a:p>
            <a:pPr marL="285750" indent="-285750">
              <a:buFont typeface="Arial" panose="020B0604020202020204" pitchFamily="34" charset="0"/>
              <a:buChar char="•"/>
            </a:pPr>
            <a:r>
              <a:rPr lang="en-US" sz="2600" dirty="0"/>
              <a:t>The statute was narrowly repealed by a popular vote in August 1970, 45 years after the first such requirement was enacted in Alaska. </a:t>
            </a:r>
          </a:p>
        </p:txBody>
      </p:sp>
      <p:sp>
        <p:nvSpPr>
          <p:cNvPr id="12" name="Title 1">
            <a:extLst>
              <a:ext uri="{FF2B5EF4-FFF2-40B4-BE49-F238E27FC236}">
                <a16:creationId xmlns:a16="http://schemas.microsoft.com/office/drawing/2014/main" id="{F9FD3EBF-F026-433F-A628-8C2319BF3CBA}"/>
              </a:ext>
            </a:extLst>
          </p:cNvPr>
          <p:cNvSpPr>
            <a:spLocks noGrp="1"/>
          </p:cNvSpPr>
          <p:nvPr>
            <p:ph type="title"/>
          </p:nvPr>
        </p:nvSpPr>
        <p:spPr>
          <a:xfrm>
            <a:off x="152400" y="320470"/>
            <a:ext cx="6629400" cy="1066800"/>
          </a:xfrm>
        </p:spPr>
        <p:txBody>
          <a:bodyPr>
            <a:noAutofit/>
          </a:bodyPr>
          <a:lstStyle/>
          <a:p>
            <a:r>
              <a:rPr lang="en-US" sz="4000" dirty="0"/>
              <a:t>1970: Literacy requirement for voting repealed</a:t>
            </a:r>
          </a:p>
        </p:txBody>
      </p:sp>
    </p:spTree>
    <p:extLst>
      <p:ext uri="{BB962C8B-B14F-4D97-AF65-F5344CB8AC3E}">
        <p14:creationId xmlns:p14="http://schemas.microsoft.com/office/powerpoint/2010/main" val="854174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57200" y="240507"/>
            <a:ext cx="8229600" cy="1283493"/>
          </a:xfrm>
        </p:spPr>
        <p:txBody>
          <a:bodyPr>
            <a:noAutofit/>
          </a:bodyPr>
          <a:lstStyle/>
          <a:p>
            <a:r>
              <a:rPr lang="en-US" sz="4000" dirty="0"/>
              <a:t>1971: Alaska Native Claims Settlement Act (ANCSA)</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477838" y="1558131"/>
            <a:ext cx="8229600" cy="4309269"/>
          </a:xfrm>
        </p:spPr>
        <p:txBody>
          <a:bodyPr/>
          <a:lstStyle/>
          <a:p>
            <a:r>
              <a:rPr lang="en-US" sz="2000" dirty="0"/>
              <a:t>This act resulted in loss of aboriginal title to land, aboriginal rights to hunting and fishing, and the loss of resources and lands, into the hands of the state of Alaska. </a:t>
            </a:r>
          </a:p>
          <a:p>
            <a:r>
              <a:rPr lang="en-US" sz="2000" dirty="0"/>
              <a:t>This act cleared the way for the trans-Alaska pipeline, and allowed the state of Alaska to claim 104 million acres of land selections. </a:t>
            </a:r>
          </a:p>
          <a:p>
            <a:r>
              <a:rPr lang="en-US" sz="2000" dirty="0"/>
              <a:t>Alaska Natives received fee simple title to 44 million acres, which excluded the 44 million acres from being considered “Indian Country.” </a:t>
            </a:r>
          </a:p>
          <a:p>
            <a:r>
              <a:rPr lang="en-US" sz="2000" dirty="0"/>
              <a:t>Although Alaska Natives are the largest private landowners in the US, the fee simple title held by Alaska Natives prevents the majority of that land to be litigated under principles of Federal Indian Law, to the disadvantage of Alaska Native People. Only one federal Indian reservation with the ability to be called “Indian Country” exists in Alaska – the Metlakatla Indian Community of the Annette Island Reserve in southeastern Alaska.</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42</a:t>
            </a:fld>
            <a:endParaRPr lang="en-US" dirty="0"/>
          </a:p>
        </p:txBody>
      </p:sp>
    </p:spTree>
    <p:extLst>
      <p:ext uri="{BB962C8B-B14F-4D97-AF65-F5344CB8AC3E}">
        <p14:creationId xmlns:p14="http://schemas.microsoft.com/office/powerpoint/2010/main" val="3447822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28600" y="231542"/>
            <a:ext cx="8229600" cy="991628"/>
          </a:xfrm>
        </p:spPr>
        <p:txBody>
          <a:bodyPr>
            <a:noAutofit/>
          </a:bodyPr>
          <a:lstStyle/>
          <a:p>
            <a:r>
              <a:rPr lang="en-US" sz="4000" dirty="0"/>
              <a:t>1972-1976: Tobeluk v. Lind lawsuit</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129988" y="1143000"/>
            <a:ext cx="8785412" cy="4309269"/>
          </a:xfrm>
        </p:spPr>
        <p:txBody>
          <a:bodyPr/>
          <a:lstStyle/>
          <a:p>
            <a:r>
              <a:rPr lang="en-US" sz="2300" dirty="0"/>
              <a:t>Alaska Legal Services files class-action lawsuit, a.k.a. </a:t>
            </a:r>
            <a:r>
              <a:rPr lang="en-US" sz="2300" b="1" dirty="0">
                <a:solidFill>
                  <a:schemeClr val="accent2">
                    <a:lumMod val="75000"/>
                  </a:schemeClr>
                </a:solidFill>
              </a:rPr>
              <a:t>the Molly Hootch case</a:t>
            </a:r>
            <a:r>
              <a:rPr lang="en-US" sz="2300" dirty="0"/>
              <a:t>, on behalf of rural children and fights for each Alaskan community to have public high schools. </a:t>
            </a:r>
          </a:p>
          <a:p>
            <a:r>
              <a:rPr lang="en-US" sz="2300" b="1" dirty="0">
                <a:solidFill>
                  <a:schemeClr val="accent2">
                    <a:lumMod val="75000"/>
                  </a:schemeClr>
                </a:solidFill>
              </a:rPr>
              <a:t>Previous to 1966, most hub community schools were segregated</a:t>
            </a:r>
            <a:r>
              <a:rPr lang="en-US" sz="2300" dirty="0"/>
              <a:t>. Before 1975, if a rural child wanted to seek education past eighth grade, the student had to leave the home community for boarding schools specifically set up for Alaska Native students. Boarding school students were often physically, mentally, emotionally, and sexually abused by teachers and administrators. Boarding school students typically lost much of their cultural identity.</a:t>
            </a:r>
          </a:p>
          <a:p>
            <a:r>
              <a:rPr lang="en-US" sz="2300" dirty="0"/>
              <a:t>With the October 1975 Tobeluk Consent Decree, the </a:t>
            </a:r>
            <a:r>
              <a:rPr lang="en-US" sz="2300" b="1" dirty="0">
                <a:solidFill>
                  <a:schemeClr val="accent2">
                    <a:lumMod val="75000"/>
                  </a:schemeClr>
                </a:solidFill>
              </a:rPr>
              <a:t>State of Alaska committed to provide high school education for rural stud</a:t>
            </a:r>
            <a:r>
              <a:rPr lang="en-US" sz="2300" dirty="0"/>
              <a:t>ents. 105 new high schools would open across the state.  </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43</a:t>
            </a:fld>
            <a:endParaRPr lang="en-US" dirty="0"/>
          </a:p>
        </p:txBody>
      </p:sp>
    </p:spTree>
    <p:extLst>
      <p:ext uri="{BB962C8B-B14F-4D97-AF65-F5344CB8AC3E}">
        <p14:creationId xmlns:p14="http://schemas.microsoft.com/office/powerpoint/2010/main" val="1652104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98B2B4-57EC-40E4-812C-DF8FA33B3060}"/>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A1E4B328-5E26-4BEB-BA87-7D50AE29352E}"/>
              </a:ext>
            </a:extLst>
          </p:cNvPr>
          <p:cNvSpPr>
            <a:spLocks noGrp="1"/>
          </p:cNvSpPr>
          <p:nvPr>
            <p:ph type="sldNum" sz="quarter" idx="10"/>
          </p:nvPr>
        </p:nvSpPr>
        <p:spPr/>
        <p:txBody>
          <a:bodyPr/>
          <a:lstStyle/>
          <a:p>
            <a:pPr>
              <a:defRPr/>
            </a:pPr>
            <a:fld id="{D15A0EE8-9CEE-416A-A405-B34BD645285B}" type="slidenum">
              <a:rPr lang="en-US" smtClean="0"/>
              <a:pPr>
                <a:defRPr/>
              </a:pPr>
              <a:t>44</a:t>
            </a:fld>
            <a:endParaRPr lang="en-US" dirty="0"/>
          </a:p>
        </p:txBody>
      </p:sp>
      <p:sp>
        <p:nvSpPr>
          <p:cNvPr id="10" name="TextBox 9">
            <a:extLst>
              <a:ext uri="{FF2B5EF4-FFF2-40B4-BE49-F238E27FC236}">
                <a16:creationId xmlns:a16="http://schemas.microsoft.com/office/drawing/2014/main" id="{BA3A8B2A-41F5-4E0C-BB00-71D95BC77080}"/>
              </a:ext>
            </a:extLst>
          </p:cNvPr>
          <p:cNvSpPr txBox="1"/>
          <p:nvPr/>
        </p:nvSpPr>
        <p:spPr>
          <a:xfrm>
            <a:off x="188054" y="3419267"/>
            <a:ext cx="4834991" cy="246221"/>
          </a:xfrm>
          <a:prstGeom prst="rect">
            <a:avLst/>
          </a:prstGeom>
          <a:noFill/>
        </p:spPr>
        <p:txBody>
          <a:bodyPr wrap="square" rtlCol="0">
            <a:spAutoFit/>
          </a:bodyPr>
          <a:lstStyle/>
          <a:p>
            <a:r>
              <a:rPr lang="en-US" sz="1000" dirty="0"/>
              <a:t>Source: Alaska Department of Fish and Game</a:t>
            </a:r>
          </a:p>
        </p:txBody>
      </p:sp>
      <p:pic>
        <p:nvPicPr>
          <p:cNvPr id="6" name="Picture 5" descr="A picture containing table, food, sitting, wooden&#10;&#10;Description automatically generated">
            <a:extLst>
              <a:ext uri="{FF2B5EF4-FFF2-40B4-BE49-F238E27FC236}">
                <a16:creationId xmlns:a16="http://schemas.microsoft.com/office/drawing/2014/main" id="{949E3A96-5721-4071-AFB3-8AAC7580B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054" y="1287935"/>
            <a:ext cx="3213252" cy="2133600"/>
          </a:xfrm>
          <a:prstGeom prst="rect">
            <a:avLst/>
          </a:prstGeom>
        </p:spPr>
      </p:pic>
      <p:pic>
        <p:nvPicPr>
          <p:cNvPr id="9" name="Picture 8" descr="A group of people that are standing in the snow&#10;&#10;Description automatically generated">
            <a:extLst>
              <a:ext uri="{FF2B5EF4-FFF2-40B4-BE49-F238E27FC236}">
                <a16:creationId xmlns:a16="http://schemas.microsoft.com/office/drawing/2014/main" id="{D0FE1D05-017F-40C4-8ADE-1BC0DA14C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854" y="525838"/>
            <a:ext cx="2434917" cy="3368462"/>
          </a:xfrm>
          <a:prstGeom prst="rect">
            <a:avLst/>
          </a:prstGeom>
        </p:spPr>
      </p:pic>
      <p:pic>
        <p:nvPicPr>
          <p:cNvPr id="16" name="Picture 15" descr="A picture containing outdoor, grass, person, man&#10;&#10;Description automatically generated">
            <a:extLst>
              <a:ext uri="{FF2B5EF4-FFF2-40B4-BE49-F238E27FC236}">
                <a16:creationId xmlns:a16="http://schemas.microsoft.com/office/drawing/2014/main" id="{30A3663A-3C7D-430B-A088-585E949869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275" y="604528"/>
            <a:ext cx="2124075" cy="2619375"/>
          </a:xfrm>
          <a:prstGeom prst="rect">
            <a:avLst/>
          </a:prstGeom>
        </p:spPr>
      </p:pic>
      <p:sp>
        <p:nvSpPr>
          <p:cNvPr id="17" name="TextBox 16">
            <a:extLst>
              <a:ext uri="{FF2B5EF4-FFF2-40B4-BE49-F238E27FC236}">
                <a16:creationId xmlns:a16="http://schemas.microsoft.com/office/drawing/2014/main" id="{7F01EE7A-D551-41F1-BBE5-23D631BE5A64}"/>
              </a:ext>
            </a:extLst>
          </p:cNvPr>
          <p:cNvSpPr txBox="1"/>
          <p:nvPr/>
        </p:nvSpPr>
        <p:spPr>
          <a:xfrm>
            <a:off x="144365" y="3734223"/>
            <a:ext cx="3201210" cy="2308324"/>
          </a:xfrm>
          <a:prstGeom prst="rect">
            <a:avLst/>
          </a:prstGeom>
          <a:noFill/>
        </p:spPr>
        <p:txBody>
          <a:bodyPr wrap="square" rtlCol="0">
            <a:spAutoFit/>
          </a:bodyPr>
          <a:lstStyle/>
          <a:p>
            <a:r>
              <a:rPr lang="en-US" b="1" i="1" dirty="0"/>
              <a:t>'Always give your first catch to an Elder. Respect the land and the animals. Harvest only what you need and be sure to take care of what you harvest.’</a:t>
            </a:r>
          </a:p>
          <a:p>
            <a:br>
              <a:rPr lang="en-US" i="1" dirty="0"/>
            </a:br>
            <a:r>
              <a:rPr lang="en-US" i="1" dirty="0"/>
              <a:t>- Denali Whitting, Kotzebue, Alaska</a:t>
            </a:r>
            <a:endParaRPr lang="en-US" dirty="0"/>
          </a:p>
        </p:txBody>
      </p:sp>
      <p:sp>
        <p:nvSpPr>
          <p:cNvPr id="18" name="TextBox 17">
            <a:extLst>
              <a:ext uri="{FF2B5EF4-FFF2-40B4-BE49-F238E27FC236}">
                <a16:creationId xmlns:a16="http://schemas.microsoft.com/office/drawing/2014/main" id="{634C7541-CD80-40D8-AAD5-64960838EA15}"/>
              </a:ext>
            </a:extLst>
          </p:cNvPr>
          <p:cNvSpPr txBox="1"/>
          <p:nvPr/>
        </p:nvSpPr>
        <p:spPr>
          <a:xfrm>
            <a:off x="3810000" y="4016276"/>
            <a:ext cx="4546951" cy="2308324"/>
          </a:xfrm>
          <a:prstGeom prst="rect">
            <a:avLst/>
          </a:prstGeom>
          <a:noFill/>
        </p:spPr>
        <p:txBody>
          <a:bodyPr wrap="square" rtlCol="0">
            <a:spAutoFit/>
          </a:bodyPr>
          <a:lstStyle/>
          <a:p>
            <a:r>
              <a:rPr lang="en-US" b="1" i="1" dirty="0"/>
              <a:t>When we speak of ‘subsistence,’ we don’t just mean using the resource, but using tribal methods and acting out culture and complying with those values, and we do those things because they are a measure of protection for the land and its resources. </a:t>
            </a:r>
          </a:p>
          <a:p>
            <a:endParaRPr lang="en-US" b="1" i="1" dirty="0"/>
          </a:p>
          <a:p>
            <a:r>
              <a:rPr lang="en-US" i="1" dirty="0"/>
              <a:t>– A Venetie hunter</a:t>
            </a:r>
            <a:endParaRPr lang="en-US" dirty="0"/>
          </a:p>
        </p:txBody>
      </p:sp>
      <p:sp>
        <p:nvSpPr>
          <p:cNvPr id="11" name="Title 1">
            <a:extLst>
              <a:ext uri="{FF2B5EF4-FFF2-40B4-BE49-F238E27FC236}">
                <a16:creationId xmlns:a16="http://schemas.microsoft.com/office/drawing/2014/main" id="{01C2D028-92D0-4CA3-A7DB-CE4E2342556A}"/>
              </a:ext>
            </a:extLst>
          </p:cNvPr>
          <p:cNvSpPr>
            <a:spLocks noGrp="1"/>
          </p:cNvSpPr>
          <p:nvPr>
            <p:ph type="title"/>
          </p:nvPr>
        </p:nvSpPr>
        <p:spPr>
          <a:xfrm>
            <a:off x="106363" y="197411"/>
            <a:ext cx="8229600" cy="1021790"/>
          </a:xfrm>
        </p:spPr>
        <p:txBody>
          <a:bodyPr>
            <a:noAutofit/>
          </a:bodyPr>
          <a:lstStyle/>
          <a:p>
            <a:pPr algn="just"/>
            <a:r>
              <a:rPr lang="en-US" sz="4000" dirty="0"/>
              <a:t>1978: Alaska Subsistence Law</a:t>
            </a:r>
          </a:p>
        </p:txBody>
      </p:sp>
    </p:spTree>
    <p:extLst>
      <p:ext uri="{BB962C8B-B14F-4D97-AF65-F5344CB8AC3E}">
        <p14:creationId xmlns:p14="http://schemas.microsoft.com/office/powerpoint/2010/main" val="2063270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94497" y="222685"/>
            <a:ext cx="8229600" cy="1581148"/>
          </a:xfrm>
        </p:spPr>
        <p:txBody>
          <a:bodyPr>
            <a:noAutofit/>
          </a:bodyPr>
          <a:lstStyle/>
          <a:p>
            <a:r>
              <a:rPr lang="en-US" sz="4000" dirty="0"/>
              <a:t>1992: Alaska Native Representation</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587151" y="1745512"/>
            <a:ext cx="3661578" cy="4009913"/>
          </a:xfrm>
        </p:spPr>
        <p:txBody>
          <a:bodyPr/>
          <a:lstStyle/>
          <a:p>
            <a:r>
              <a:rPr lang="en-US" sz="2400" dirty="0"/>
              <a:t>Georgianna Lincoln from Rampart is the </a:t>
            </a:r>
            <a:r>
              <a:rPr lang="en-US" sz="2400" b="1" dirty="0">
                <a:solidFill>
                  <a:srgbClr val="F05A28"/>
                </a:solidFill>
              </a:rPr>
              <a:t>first Alaska Native woman </a:t>
            </a:r>
            <a:r>
              <a:rPr lang="en-US" sz="2400" dirty="0"/>
              <a:t>elected to the Alaska Senate. </a:t>
            </a:r>
          </a:p>
          <a:p>
            <a:pPr marL="0" indent="0">
              <a:buNone/>
            </a:pPr>
            <a:endParaRPr lang="en-US" sz="1200" dirty="0"/>
          </a:p>
          <a:p>
            <a:r>
              <a:rPr lang="en-US" sz="2400" dirty="0"/>
              <a:t>She is the </a:t>
            </a:r>
            <a:r>
              <a:rPr lang="en-US" sz="2400" b="1" dirty="0">
                <a:solidFill>
                  <a:srgbClr val="F05A28"/>
                </a:solidFill>
              </a:rPr>
              <a:t>only Alaska Native woman</a:t>
            </a:r>
            <a:r>
              <a:rPr lang="en-US" sz="2400" dirty="0"/>
              <a:t> ever elected to the Alaska State Senate.</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F3F3F">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DA9EC5B-E498-F645-BB89-2AFADF8306BA}"/>
              </a:ext>
            </a:extLst>
          </p:cNvPr>
          <p:cNvPicPr>
            <a:picLocks noChangeAspect="1"/>
          </p:cNvPicPr>
          <p:nvPr/>
        </p:nvPicPr>
        <p:blipFill rotWithShape="1">
          <a:blip r:embed="rId2"/>
          <a:srcRect t="6029" b="11827"/>
          <a:stretch/>
        </p:blipFill>
        <p:spPr>
          <a:xfrm>
            <a:off x="5073397" y="1745512"/>
            <a:ext cx="3109913" cy="3831857"/>
          </a:xfrm>
          <a:prstGeom prst="rect">
            <a:avLst/>
          </a:prstGeom>
          <a:ln w="57150">
            <a:solidFill>
              <a:schemeClr val="tx1"/>
            </a:solidFill>
          </a:ln>
        </p:spPr>
      </p:pic>
      <p:sp>
        <p:nvSpPr>
          <p:cNvPr id="9" name="TextBox 8">
            <a:extLst>
              <a:ext uri="{FF2B5EF4-FFF2-40B4-BE49-F238E27FC236}">
                <a16:creationId xmlns:a16="http://schemas.microsoft.com/office/drawing/2014/main" id="{E6F75C00-DAC6-0348-B754-847758BCF7CB}"/>
              </a:ext>
            </a:extLst>
          </p:cNvPr>
          <p:cNvSpPr txBox="1"/>
          <p:nvPr/>
        </p:nvSpPr>
        <p:spPr>
          <a:xfrm>
            <a:off x="6668014" y="5703333"/>
            <a:ext cx="1630446" cy="276999"/>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3F3F3F"/>
                </a:solidFill>
                <a:effectLst/>
                <a:uLnTx/>
                <a:uFillTx/>
                <a:latin typeface="Calibri" panose="020F0502020204030204" pitchFamily="34" charset="0"/>
                <a:ea typeface="+mn-ea"/>
                <a:cs typeface="+mn-cs"/>
              </a:rPr>
              <a:t>Source: Doyon, Limited</a:t>
            </a:r>
          </a:p>
        </p:txBody>
      </p:sp>
    </p:spTree>
    <p:extLst>
      <p:ext uri="{BB962C8B-B14F-4D97-AF65-F5344CB8AC3E}">
        <p14:creationId xmlns:p14="http://schemas.microsoft.com/office/powerpoint/2010/main" val="1617902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7838" y="323852"/>
            <a:ext cx="8229600" cy="1390648"/>
          </a:xfrm>
        </p:spPr>
        <p:txBody>
          <a:bodyPr>
            <a:noAutofit/>
          </a:bodyPr>
          <a:lstStyle/>
          <a:p>
            <a:r>
              <a:rPr lang="en-US" sz="4000" dirty="0"/>
              <a:t>1997-1999: Alaska Native people take charge of health clinics, hospital</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477838" y="1748631"/>
            <a:ext cx="8229600" cy="4347369"/>
          </a:xfrm>
        </p:spPr>
        <p:txBody>
          <a:bodyPr/>
          <a:lstStyle/>
          <a:p>
            <a:r>
              <a:rPr lang="en-US" sz="2000" b="1" dirty="0">
                <a:solidFill>
                  <a:schemeClr val="accent2">
                    <a:lumMod val="75000"/>
                  </a:schemeClr>
                </a:solidFill>
              </a:rPr>
              <a:t>Alaska Native Tribal Health Consortium (ANTHC), the largest tribal-run health organization in the US</a:t>
            </a:r>
            <a:r>
              <a:rPr lang="en-US" sz="2000" dirty="0"/>
              <a:t>, manages the statewide medical and public health services of the Alaska Native Tribal Health system. It oversees specialty medical care, construction of water and sanitation and health facilities, community health and research, and information technology. ANTHC provides health services to about 150,000 Alaska Natives and American Indians in Alaska. </a:t>
            </a:r>
          </a:p>
          <a:p>
            <a:r>
              <a:rPr lang="en-US" sz="2000" dirty="0"/>
              <a:t>ANTHC is owned and managed by Alaska Native tribal governments and their regional health organizations. In 1997, a new Alaska Native Medical Center replaced the one built in the 1950s in Anchorage.</a:t>
            </a:r>
          </a:p>
          <a:p>
            <a:r>
              <a:rPr lang="en-US" sz="2000" dirty="0"/>
              <a:t>In 1999, Southcentral Foundation and ANTHC take over management of all Indian Health Service programs at the Alaska Native Medical Center and other Alaska Native health facilities statewide.</a:t>
            </a:r>
          </a:p>
          <a:p>
            <a:endParaRPr lang="en-US" sz="2000" dirty="0"/>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46</a:t>
            </a:fld>
            <a:endParaRPr lang="en-US" dirty="0"/>
          </a:p>
        </p:txBody>
      </p:sp>
    </p:spTree>
    <p:extLst>
      <p:ext uri="{BB962C8B-B14F-4D97-AF65-F5344CB8AC3E}">
        <p14:creationId xmlns:p14="http://schemas.microsoft.com/office/powerpoint/2010/main" val="1315655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971550"/>
          </a:xfrm>
        </p:spPr>
        <p:txBody>
          <a:bodyPr wrap="square" anchor="ctr">
            <a:normAutofit/>
          </a:bodyPr>
          <a:lstStyle/>
          <a:p>
            <a:pPr>
              <a:lnSpc>
                <a:spcPct val="90000"/>
              </a:lnSpc>
            </a:pPr>
            <a:r>
              <a:rPr lang="en-US" sz="3100" dirty="0"/>
              <a:t>1999: Alaska Native Heritage Center opens in Anchorage</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sz="half" idx="1"/>
          </p:nvPr>
        </p:nvSpPr>
        <p:spPr>
          <a:xfrm>
            <a:off x="228600" y="1476949"/>
            <a:ext cx="4038600" cy="4500347"/>
          </a:xfrm>
        </p:spPr>
        <p:txBody>
          <a:bodyPr wrap="square" anchor="t">
            <a:normAutofit fontScale="92500"/>
          </a:bodyPr>
          <a:lstStyle/>
          <a:p>
            <a:r>
              <a:rPr lang="en-US" dirty="0"/>
              <a:t>Established in 1999, the Alaska Native Heritage Center, per its mission statement, “preserves and strengthens the traditions, languages, and art of Alaska’s Native People through statewide collaboration, celebration, and education.”</a:t>
            </a:r>
          </a:p>
        </p:txBody>
      </p:sp>
      <p:pic>
        <p:nvPicPr>
          <p:cNvPr id="7" name="Content Placeholder 3" descr="A small boat in a body of water surrounded by trees&#10;&#10;Description automatically generated">
            <a:extLst>
              <a:ext uri="{FF2B5EF4-FFF2-40B4-BE49-F238E27FC236}">
                <a16:creationId xmlns:a16="http://schemas.microsoft.com/office/drawing/2014/main" id="{B0BB86F5-9C06-42C8-A282-5292867BBD54}"/>
              </a:ext>
            </a:extLst>
          </p:cNvPr>
          <p:cNvPicPr>
            <a:picLocks noChangeAspect="1"/>
          </p:cNvPicPr>
          <p:nvPr/>
        </p:nvPicPr>
        <p:blipFill rotWithShape="1">
          <a:blip r:embed="rId2">
            <a:extLst>
              <a:ext uri="{28A0092B-C50C-407E-A947-70E740481C1C}">
                <a14:useLocalDpi xmlns:a14="http://schemas.microsoft.com/office/drawing/2010/main" val="0"/>
              </a:ext>
            </a:extLst>
          </a:blip>
          <a:srcRect l="10260" r="1" b="1"/>
          <a:stretch/>
        </p:blipFill>
        <p:spPr bwMode="auto">
          <a:xfrm>
            <a:off x="4636996" y="1279808"/>
            <a:ext cx="4038600" cy="45003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47</a:t>
            </a:fld>
            <a:endParaRPr lang="en-US" dirty="0"/>
          </a:p>
        </p:txBody>
      </p:sp>
      <p:sp>
        <p:nvSpPr>
          <p:cNvPr id="12" name="Footer Placeholder 5">
            <a:extLst>
              <a:ext uri="{FF2B5EF4-FFF2-40B4-BE49-F238E27FC236}">
                <a16:creationId xmlns:a16="http://schemas.microsoft.com/office/drawing/2014/main" id="{655E53BA-4268-4483-9BF2-2B956B94C2BC}"/>
              </a:ext>
            </a:extLst>
          </p:cNvPr>
          <p:cNvSpPr>
            <a:spLocks noGrp="1"/>
          </p:cNvSpPr>
          <p:nvPr>
            <p:ph type="ftr" sz="quarter" idx="11"/>
          </p:nvPr>
        </p:nvSpPr>
        <p:spPr>
          <a:xfrm>
            <a:off x="477838" y="6286500"/>
            <a:ext cx="7356475" cy="365125"/>
          </a:xfrm>
        </p:spPr>
        <p:txBody>
          <a:bodyPr/>
          <a:lstStyle/>
          <a:p>
            <a:pPr>
              <a:defRPr/>
            </a:pPr>
            <a:endParaRPr lang="en-US" dirty="0"/>
          </a:p>
        </p:txBody>
      </p:sp>
      <p:sp>
        <p:nvSpPr>
          <p:cNvPr id="8" name="TextBox 7">
            <a:extLst>
              <a:ext uri="{FF2B5EF4-FFF2-40B4-BE49-F238E27FC236}">
                <a16:creationId xmlns:a16="http://schemas.microsoft.com/office/drawing/2014/main" id="{96CD8E86-C337-404A-A801-AE746F4057CF}"/>
              </a:ext>
            </a:extLst>
          </p:cNvPr>
          <p:cNvSpPr txBox="1"/>
          <p:nvPr/>
        </p:nvSpPr>
        <p:spPr>
          <a:xfrm>
            <a:off x="4558553" y="5787106"/>
            <a:ext cx="4834991" cy="246221"/>
          </a:xfrm>
          <a:prstGeom prst="rect">
            <a:avLst/>
          </a:prstGeom>
          <a:noFill/>
        </p:spPr>
        <p:txBody>
          <a:bodyPr wrap="square" rtlCol="0">
            <a:spAutoFit/>
          </a:bodyPr>
          <a:lstStyle/>
          <a:p>
            <a:r>
              <a:rPr lang="en-US" sz="1000" dirty="0"/>
              <a:t>Source: Alaska Native Heritage Center</a:t>
            </a:r>
          </a:p>
        </p:txBody>
      </p:sp>
    </p:spTree>
    <p:extLst>
      <p:ext uri="{BB962C8B-B14F-4D97-AF65-F5344CB8AC3E}">
        <p14:creationId xmlns:p14="http://schemas.microsoft.com/office/powerpoint/2010/main" val="18421495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152400" y="38100"/>
            <a:ext cx="8229600" cy="1905000"/>
          </a:xfrm>
        </p:spPr>
        <p:txBody>
          <a:bodyPr>
            <a:noAutofit/>
          </a:bodyPr>
          <a:lstStyle/>
          <a:p>
            <a:r>
              <a:rPr lang="en-US" sz="4000" dirty="0"/>
              <a:t>2011: Extent of sexual abuse by Catholic officials in Alaska highlighted</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152400" y="1752600"/>
            <a:ext cx="4724400" cy="2590800"/>
          </a:xfrm>
        </p:spPr>
        <p:txBody>
          <a:bodyPr/>
          <a:lstStyle/>
          <a:p>
            <a:r>
              <a:rPr lang="en-US" sz="2400" dirty="0"/>
              <a:t>The devastating experiences of the Catholic Church sexual abuse of children and women in rural Alaska is shared through the PBS frontline film entitled “The Silence.” </a:t>
            </a:r>
          </a:p>
          <a:p>
            <a:r>
              <a:rPr lang="en-US" sz="2400" dirty="0"/>
              <a:t>Decades of abusive Alaska Natives by priest and church workers have left generations in affected communities with posttraumatic stress disorder.</a:t>
            </a:r>
          </a:p>
        </p:txBody>
      </p:sp>
      <p:sp>
        <p:nvSpPr>
          <p:cNvPr id="5" name="Footer Placeholder 4">
            <a:extLst>
              <a:ext uri="{FF2B5EF4-FFF2-40B4-BE49-F238E27FC236}">
                <a16:creationId xmlns:a16="http://schemas.microsoft.com/office/drawing/2014/main" id="{BF453597-40CE-4D88-9684-69A775913C8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p:txBody>
          <a:bodyPr/>
          <a:lstStyle/>
          <a:p>
            <a:pPr>
              <a:defRPr/>
            </a:pPr>
            <a:fld id="{D15A0EE8-9CEE-416A-A405-B34BD645285B}" type="slidenum">
              <a:rPr lang="en-US" smtClean="0"/>
              <a:pPr>
                <a:defRPr/>
              </a:pPr>
              <a:t>48</a:t>
            </a:fld>
            <a:endParaRPr lang="en-US" dirty="0"/>
          </a:p>
        </p:txBody>
      </p:sp>
      <p:pic>
        <p:nvPicPr>
          <p:cNvPr id="7" name="Content Placeholder 3" descr="A person riding a bicycle in front of a house&#10;&#10;Description automatically generated">
            <a:extLst>
              <a:ext uri="{FF2B5EF4-FFF2-40B4-BE49-F238E27FC236}">
                <a16:creationId xmlns:a16="http://schemas.microsoft.com/office/drawing/2014/main" id="{09D0F4FD-B070-454E-8EEE-6CC77AE2C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874228" y="1828800"/>
            <a:ext cx="411737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7D140D1-03B4-46B2-8808-9D7703D2E512}"/>
              </a:ext>
            </a:extLst>
          </p:cNvPr>
          <p:cNvSpPr txBox="1"/>
          <p:nvPr/>
        </p:nvSpPr>
        <p:spPr>
          <a:xfrm>
            <a:off x="4800600" y="4572000"/>
            <a:ext cx="4117373" cy="400110"/>
          </a:xfrm>
          <a:prstGeom prst="rect">
            <a:avLst/>
          </a:prstGeom>
          <a:noFill/>
        </p:spPr>
        <p:txBody>
          <a:bodyPr wrap="square" rtlCol="0">
            <a:spAutoFit/>
          </a:bodyPr>
          <a:lstStyle/>
          <a:p>
            <a:r>
              <a:rPr lang="en-US" sz="1000" dirty="0"/>
              <a:t>The Catholic church in the village of Stebbins on Norton Sound in Western Alaska. Source: Bill Roth/</a:t>
            </a:r>
            <a:r>
              <a:rPr lang="en-US" sz="1000" i="1" dirty="0"/>
              <a:t>Anchorage Daily News</a:t>
            </a:r>
          </a:p>
        </p:txBody>
      </p:sp>
    </p:spTree>
    <p:extLst>
      <p:ext uri="{BB962C8B-B14F-4D97-AF65-F5344CB8AC3E}">
        <p14:creationId xmlns:p14="http://schemas.microsoft.com/office/powerpoint/2010/main" val="1586388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98B2B4-57EC-40E4-812C-DF8FA33B3060}"/>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A1E4B328-5E26-4BEB-BA87-7D50AE29352E}"/>
              </a:ext>
            </a:extLst>
          </p:cNvPr>
          <p:cNvSpPr>
            <a:spLocks noGrp="1"/>
          </p:cNvSpPr>
          <p:nvPr>
            <p:ph type="sldNum" sz="quarter" idx="10"/>
          </p:nvPr>
        </p:nvSpPr>
        <p:spPr/>
        <p:txBody>
          <a:bodyPr/>
          <a:lstStyle/>
          <a:p>
            <a:pPr>
              <a:defRPr/>
            </a:pPr>
            <a:fld id="{D15A0EE8-9CEE-416A-A405-B34BD645285B}" type="slidenum">
              <a:rPr lang="en-US" smtClean="0"/>
              <a:pPr>
                <a:defRPr/>
              </a:pPr>
              <a:t>49</a:t>
            </a:fld>
            <a:endParaRPr lang="en-US" dirty="0"/>
          </a:p>
        </p:txBody>
      </p:sp>
      <p:sp>
        <p:nvSpPr>
          <p:cNvPr id="10" name="TextBox 9">
            <a:extLst>
              <a:ext uri="{FF2B5EF4-FFF2-40B4-BE49-F238E27FC236}">
                <a16:creationId xmlns:a16="http://schemas.microsoft.com/office/drawing/2014/main" id="{BA3A8B2A-41F5-4E0C-BB00-71D95BC77080}"/>
              </a:ext>
            </a:extLst>
          </p:cNvPr>
          <p:cNvSpPr txBox="1"/>
          <p:nvPr/>
        </p:nvSpPr>
        <p:spPr>
          <a:xfrm>
            <a:off x="284086" y="5371912"/>
            <a:ext cx="4834991" cy="246221"/>
          </a:xfrm>
          <a:prstGeom prst="rect">
            <a:avLst/>
          </a:prstGeom>
          <a:noFill/>
        </p:spPr>
        <p:txBody>
          <a:bodyPr wrap="square" rtlCol="0">
            <a:spAutoFit/>
          </a:bodyPr>
          <a:lstStyle/>
          <a:p>
            <a:r>
              <a:rPr lang="en-US" sz="1000" dirty="0"/>
              <a:t>Source: </a:t>
            </a:r>
            <a:r>
              <a:rPr lang="sv-SE" sz="1000" dirty="0"/>
              <a:t>Skip Gray/Gavel Alaska/KTOO</a:t>
            </a:r>
            <a:endParaRPr lang="en-US" sz="1000" dirty="0"/>
          </a:p>
        </p:txBody>
      </p:sp>
      <p:pic>
        <p:nvPicPr>
          <p:cNvPr id="4" name="Content Placeholder 3" descr="A group of people standing in front of a crowd&#10;&#10;Description automatically generated">
            <a:extLst>
              <a:ext uri="{FF2B5EF4-FFF2-40B4-BE49-F238E27FC236}">
                <a16:creationId xmlns:a16="http://schemas.microsoft.com/office/drawing/2014/main" id="{BE5A387C-F8D0-4CF5-B36E-E7BF0AAA7A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875" y="1721224"/>
            <a:ext cx="5576468" cy="3626035"/>
          </a:xfrm>
        </p:spPr>
      </p:pic>
      <p:sp>
        <p:nvSpPr>
          <p:cNvPr id="6" name="TextBox 5">
            <a:extLst>
              <a:ext uri="{FF2B5EF4-FFF2-40B4-BE49-F238E27FC236}">
                <a16:creationId xmlns:a16="http://schemas.microsoft.com/office/drawing/2014/main" id="{07A3D70E-51DF-4A2F-ADCE-E14B4BE7F1F0}"/>
              </a:ext>
            </a:extLst>
          </p:cNvPr>
          <p:cNvSpPr txBox="1"/>
          <p:nvPr/>
        </p:nvSpPr>
        <p:spPr>
          <a:xfrm>
            <a:off x="6096000" y="1721224"/>
            <a:ext cx="2795290" cy="3693319"/>
          </a:xfrm>
          <a:prstGeom prst="rect">
            <a:avLst/>
          </a:prstGeom>
          <a:noFill/>
        </p:spPr>
        <p:txBody>
          <a:bodyPr wrap="square" rtlCol="0">
            <a:spAutoFit/>
          </a:bodyPr>
          <a:lstStyle/>
          <a:p>
            <a:r>
              <a:rPr lang="en-US" b="1" i="1" dirty="0"/>
              <a:t>"An Act adding the Inupiaq, Siberian Yupik, Central Alaskan Yup'ik, Alutiiq, Unanga, Dena'ina, Deg Xinag, Holikachuk, Koyukon, Upper Kuskokwim, Gwich'in, Tanana, Upper Tanana, Tanacross, Hän, Ahtna, Eyak, Tlingit, Haida, and Tsimshian languages as official languages of the state."</a:t>
            </a:r>
          </a:p>
        </p:txBody>
      </p:sp>
      <p:sp>
        <p:nvSpPr>
          <p:cNvPr id="8" name="Title 1">
            <a:extLst>
              <a:ext uri="{FF2B5EF4-FFF2-40B4-BE49-F238E27FC236}">
                <a16:creationId xmlns:a16="http://schemas.microsoft.com/office/drawing/2014/main" id="{5A2937BE-CFF6-446D-9763-DDF0C352F391}"/>
              </a:ext>
            </a:extLst>
          </p:cNvPr>
          <p:cNvSpPr>
            <a:spLocks noGrp="1"/>
          </p:cNvSpPr>
          <p:nvPr>
            <p:ph type="title"/>
          </p:nvPr>
        </p:nvSpPr>
        <p:spPr>
          <a:xfrm>
            <a:off x="139981" y="139141"/>
            <a:ext cx="8229600" cy="1371600"/>
          </a:xfrm>
        </p:spPr>
        <p:txBody>
          <a:bodyPr>
            <a:noAutofit/>
          </a:bodyPr>
          <a:lstStyle/>
          <a:p>
            <a:r>
              <a:rPr lang="en-US" sz="4000" dirty="0"/>
              <a:t>2014: Alaska legislature officially recognizes 20 Alaska Native languages</a:t>
            </a:r>
          </a:p>
        </p:txBody>
      </p:sp>
    </p:spTree>
    <p:extLst>
      <p:ext uri="{BB962C8B-B14F-4D97-AF65-F5344CB8AC3E}">
        <p14:creationId xmlns:p14="http://schemas.microsoft.com/office/powerpoint/2010/main" val="2832568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11206" y="85722"/>
            <a:ext cx="9144000" cy="971550"/>
          </a:xfrm>
        </p:spPr>
        <p:txBody>
          <a:bodyPr wrap="square" anchor="ctr">
            <a:noAutofit/>
          </a:bodyPr>
          <a:lstStyle/>
          <a:p>
            <a:pPr>
              <a:lnSpc>
                <a:spcPct val="90000"/>
              </a:lnSpc>
            </a:pPr>
            <a:r>
              <a:rPr lang="en-US" sz="4000" dirty="0"/>
              <a:t>17-18</a:t>
            </a:r>
            <a:r>
              <a:rPr lang="en-US" sz="4000" baseline="30000" dirty="0"/>
              <a:t>th</a:t>
            </a:r>
            <a:r>
              <a:rPr lang="en-US" sz="4000" dirty="0"/>
              <a:t> Century: European, Asian contact</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sz="half" idx="1"/>
          </p:nvPr>
        </p:nvSpPr>
        <p:spPr>
          <a:xfrm>
            <a:off x="99733" y="1086407"/>
            <a:ext cx="4595532" cy="4876800"/>
          </a:xfrm>
        </p:spPr>
        <p:txBody>
          <a:bodyPr wrap="square" anchor="t">
            <a:noAutofit/>
          </a:bodyPr>
          <a:lstStyle/>
          <a:p>
            <a:r>
              <a:rPr lang="en-US" sz="2400" dirty="0"/>
              <a:t>17</a:t>
            </a:r>
            <a:r>
              <a:rPr lang="en-US" sz="2400" baseline="30000" dirty="0"/>
              <a:t>th</a:t>
            </a:r>
            <a:r>
              <a:rPr lang="en-US" sz="2400" dirty="0"/>
              <a:t> century: Siberian Russians aware of and trading with Alaska Native people.</a:t>
            </a:r>
          </a:p>
          <a:p>
            <a:r>
              <a:rPr lang="en-US" sz="2400" dirty="0"/>
              <a:t>1728: Vitus Bering reaches Bering Strait </a:t>
            </a:r>
          </a:p>
          <a:p>
            <a:r>
              <a:rPr lang="en-US" sz="2400" dirty="0"/>
              <a:t>1778: Captain Cook is first known European in what is now Cook Inlet.</a:t>
            </a:r>
          </a:p>
          <a:p>
            <a:r>
              <a:rPr lang="en-US" sz="2400" dirty="0"/>
              <a:t>1780: Japanese whalers reach Aleutian Islands</a:t>
            </a:r>
          </a:p>
          <a:p>
            <a:r>
              <a:rPr lang="en-US" sz="2400" dirty="0"/>
              <a:t>1784: First Russian settlement, on Kodiak Island.</a:t>
            </a:r>
          </a:p>
          <a:p>
            <a:endParaRPr lang="en-US" sz="2400" dirty="0"/>
          </a:p>
        </p:txBody>
      </p:sp>
      <p:pic>
        <p:nvPicPr>
          <p:cNvPr id="7" name="Content Placeholder 8" descr="A person sitting in a chair&#10;&#10;Description automatically generated">
            <a:extLst>
              <a:ext uri="{FF2B5EF4-FFF2-40B4-BE49-F238E27FC236}">
                <a16:creationId xmlns:a16="http://schemas.microsoft.com/office/drawing/2014/main" id="{17A0E5C1-495A-45B0-99BC-A77FC8A0C6E7}"/>
              </a:ext>
            </a:extLst>
          </p:cNvPr>
          <p:cNvPicPr>
            <a:picLocks noChangeAspect="1"/>
          </p:cNvPicPr>
          <p:nvPr/>
        </p:nvPicPr>
        <p:blipFill rotWithShape="1">
          <a:blip r:embed="rId2">
            <a:extLst>
              <a:ext uri="{28A0092B-C50C-407E-A947-70E740481C1C}">
                <a14:useLocalDpi xmlns:a14="http://schemas.microsoft.com/office/drawing/2010/main" val="0"/>
              </a:ext>
            </a:extLst>
          </a:blip>
          <a:srcRect r="-1" b="11131"/>
          <a:stretch/>
        </p:blipFill>
        <p:spPr bwMode="auto">
          <a:xfrm>
            <a:off x="4876800" y="1107116"/>
            <a:ext cx="4038600" cy="450034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A7614D2C-60E1-418F-99EF-73219896CA01}"/>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5</a:t>
            </a:fld>
            <a:endParaRPr lang="en-US" dirty="0"/>
          </a:p>
        </p:txBody>
      </p:sp>
      <p:sp>
        <p:nvSpPr>
          <p:cNvPr id="12" name="Footer Placeholder 5">
            <a:extLst>
              <a:ext uri="{FF2B5EF4-FFF2-40B4-BE49-F238E27FC236}">
                <a16:creationId xmlns:a16="http://schemas.microsoft.com/office/drawing/2014/main" id="{26C62116-DE30-448B-9E58-1C5D4CD311F4}"/>
              </a:ext>
            </a:extLst>
          </p:cNvPr>
          <p:cNvSpPr>
            <a:spLocks noGrp="1"/>
          </p:cNvSpPr>
          <p:nvPr>
            <p:ph type="ftr" sz="quarter" idx="11"/>
          </p:nvPr>
        </p:nvSpPr>
        <p:spPr>
          <a:xfrm>
            <a:off x="477838" y="6286500"/>
            <a:ext cx="7356475" cy="365125"/>
          </a:xfrm>
        </p:spPr>
        <p:txBody>
          <a:bodyPr/>
          <a:lstStyle/>
          <a:p>
            <a:pPr>
              <a:defRPr/>
            </a:pPr>
            <a:endParaRPr lang="en-US" dirty="0"/>
          </a:p>
        </p:txBody>
      </p:sp>
      <p:sp>
        <p:nvSpPr>
          <p:cNvPr id="8" name="TextBox 7">
            <a:extLst>
              <a:ext uri="{FF2B5EF4-FFF2-40B4-BE49-F238E27FC236}">
                <a16:creationId xmlns:a16="http://schemas.microsoft.com/office/drawing/2014/main" id="{8990F2E1-7D27-4A20-9B0E-872754911703}"/>
              </a:ext>
            </a:extLst>
          </p:cNvPr>
          <p:cNvSpPr txBox="1"/>
          <p:nvPr/>
        </p:nvSpPr>
        <p:spPr>
          <a:xfrm>
            <a:off x="4747932" y="5657307"/>
            <a:ext cx="4296335" cy="400110"/>
          </a:xfrm>
          <a:prstGeom prst="rect">
            <a:avLst/>
          </a:prstGeom>
          <a:noFill/>
        </p:spPr>
        <p:txBody>
          <a:bodyPr wrap="square" rtlCol="0">
            <a:spAutoFit/>
          </a:bodyPr>
          <a:lstStyle/>
          <a:p>
            <a:r>
              <a:rPr lang="en-US" sz="1000" dirty="0"/>
              <a:t>Official portrait of Captain James Cook. Source: Nathaniel Dance-Holland from the National Maritime Museum, United Kingdom</a:t>
            </a:r>
          </a:p>
        </p:txBody>
      </p:sp>
    </p:spTree>
    <p:extLst>
      <p:ext uri="{BB962C8B-B14F-4D97-AF65-F5344CB8AC3E}">
        <p14:creationId xmlns:p14="http://schemas.microsoft.com/office/powerpoint/2010/main" val="1163642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971550"/>
          </a:xfrm>
        </p:spPr>
        <p:txBody>
          <a:bodyPr wrap="square" anchor="ctr">
            <a:normAutofit/>
          </a:bodyPr>
          <a:lstStyle/>
          <a:p>
            <a:r>
              <a:rPr lang="en-US" sz="4200" dirty="0"/>
              <a:t>2016: Presbyterian Church apology</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sz="half" idx="1"/>
          </p:nvPr>
        </p:nvSpPr>
        <p:spPr>
          <a:xfrm>
            <a:off x="150415" y="1147228"/>
            <a:ext cx="5257800" cy="4500347"/>
          </a:xfrm>
        </p:spPr>
        <p:txBody>
          <a:bodyPr wrap="square" anchor="t">
            <a:noAutofit/>
          </a:bodyPr>
          <a:lstStyle/>
          <a:p>
            <a:pPr>
              <a:lnSpc>
                <a:spcPct val="90000"/>
              </a:lnSpc>
            </a:pPr>
            <a:r>
              <a:rPr lang="en-US" sz="2400" dirty="0"/>
              <a:t>At the 2016 Alaska Federation of native convention, </a:t>
            </a:r>
            <a:r>
              <a:rPr lang="en-US" sz="2400" b="1" dirty="0">
                <a:solidFill>
                  <a:schemeClr val="accent2">
                    <a:lumMod val="75000"/>
                  </a:schemeClr>
                </a:solidFill>
              </a:rPr>
              <a:t>leaders of the Presbyterian Church apologized for their role in Alaska Native boarding schools</a:t>
            </a:r>
            <a:r>
              <a:rPr lang="en-US" sz="2400" dirty="0"/>
              <a:t>, including the forced removal of Alaska Native children and destruction of Native culture.</a:t>
            </a:r>
          </a:p>
          <a:p>
            <a:pPr>
              <a:lnSpc>
                <a:spcPct val="90000"/>
              </a:lnSpc>
            </a:pPr>
            <a:endParaRPr lang="en-US" sz="2400" dirty="0"/>
          </a:p>
          <a:p>
            <a:pPr>
              <a:lnSpc>
                <a:spcPct val="90000"/>
              </a:lnSpc>
            </a:pPr>
            <a:r>
              <a:rPr lang="en-US" sz="2400" b="1" dirty="0"/>
              <a:t>“You did nothing wrong. You were and are the victims of evil acts that cannot under any circumstances be justified or excused.” </a:t>
            </a:r>
            <a:r>
              <a:rPr lang="en-US" sz="2400" dirty="0"/>
              <a:t>–Curt </a:t>
            </a:r>
            <a:r>
              <a:rPr lang="en-US" sz="2400" dirty="0" err="1"/>
              <a:t>Karns</a:t>
            </a:r>
            <a:r>
              <a:rPr lang="en-US" sz="2400" dirty="0"/>
              <a:t>, executive priest for Presbyterian Church’s Yukon Region </a:t>
            </a:r>
          </a:p>
          <a:p>
            <a:pPr>
              <a:lnSpc>
                <a:spcPct val="90000"/>
              </a:lnSpc>
            </a:pPr>
            <a:endParaRPr lang="en-US" sz="2400" dirty="0"/>
          </a:p>
          <a:p>
            <a:pPr>
              <a:lnSpc>
                <a:spcPct val="90000"/>
              </a:lnSpc>
            </a:pPr>
            <a:endParaRPr lang="en-US" sz="2400" dirty="0"/>
          </a:p>
        </p:txBody>
      </p:sp>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50</a:t>
            </a:fld>
            <a:endParaRPr lang="en-US"/>
          </a:p>
        </p:txBody>
      </p:sp>
      <p:sp>
        <p:nvSpPr>
          <p:cNvPr id="12" name="Footer Placeholder 5">
            <a:extLst>
              <a:ext uri="{FF2B5EF4-FFF2-40B4-BE49-F238E27FC236}">
                <a16:creationId xmlns:a16="http://schemas.microsoft.com/office/drawing/2014/main" id="{5ADA763C-863D-43DA-9DD3-441F21150327}"/>
              </a:ext>
            </a:extLst>
          </p:cNvPr>
          <p:cNvSpPr>
            <a:spLocks noGrp="1"/>
          </p:cNvSpPr>
          <p:nvPr>
            <p:ph type="ftr" sz="quarter" idx="11"/>
          </p:nvPr>
        </p:nvSpPr>
        <p:spPr>
          <a:xfrm>
            <a:off x="477838" y="6286500"/>
            <a:ext cx="7356475" cy="365125"/>
          </a:xfrm>
        </p:spPr>
        <p:txBody>
          <a:bodyPr/>
          <a:lstStyle/>
          <a:p>
            <a:pPr>
              <a:defRPr/>
            </a:pPr>
            <a:endParaRPr lang="en-US"/>
          </a:p>
        </p:txBody>
      </p:sp>
      <p:sp>
        <p:nvSpPr>
          <p:cNvPr id="8" name="TextBox 7">
            <a:extLst>
              <a:ext uri="{FF2B5EF4-FFF2-40B4-BE49-F238E27FC236}">
                <a16:creationId xmlns:a16="http://schemas.microsoft.com/office/drawing/2014/main" id="{43F879F9-38AC-4B12-BDF7-CD19F0C336DB}"/>
              </a:ext>
            </a:extLst>
          </p:cNvPr>
          <p:cNvSpPr txBox="1"/>
          <p:nvPr/>
        </p:nvSpPr>
        <p:spPr>
          <a:xfrm>
            <a:off x="5408215" y="5309334"/>
            <a:ext cx="3657600" cy="400110"/>
          </a:xfrm>
          <a:prstGeom prst="rect">
            <a:avLst/>
          </a:prstGeom>
          <a:noFill/>
        </p:spPr>
        <p:txBody>
          <a:bodyPr wrap="square" rtlCol="0">
            <a:spAutoFit/>
          </a:bodyPr>
          <a:lstStyle/>
          <a:p>
            <a:r>
              <a:rPr lang="en-US" sz="1000" dirty="0"/>
              <a:t>Curt </a:t>
            </a:r>
            <a:r>
              <a:rPr lang="en-US" sz="1000" dirty="0" err="1"/>
              <a:t>Karns</a:t>
            </a:r>
            <a:r>
              <a:rPr lang="en-US" sz="1000" dirty="0"/>
              <a:t> of the Presbyterian Church speaks at AFN, 2016. </a:t>
            </a:r>
          </a:p>
          <a:p>
            <a:r>
              <a:rPr lang="en-US" sz="1000" dirty="0"/>
              <a:t>Source: </a:t>
            </a:r>
            <a:r>
              <a:rPr lang="en-US" sz="1000" i="1" dirty="0"/>
              <a:t>Anchorage Daily News</a:t>
            </a:r>
            <a:r>
              <a:rPr lang="en-US" sz="1000" dirty="0"/>
              <a:t>.</a:t>
            </a:r>
          </a:p>
        </p:txBody>
      </p:sp>
      <p:pic>
        <p:nvPicPr>
          <p:cNvPr id="5" name="Picture 4" descr="A picture containing person, man, ball, holding&#10;&#10;Description automatically generated">
            <a:extLst>
              <a:ext uri="{FF2B5EF4-FFF2-40B4-BE49-F238E27FC236}">
                <a16:creationId xmlns:a16="http://schemas.microsoft.com/office/drawing/2014/main" id="{4A4956B1-302D-49FE-91B0-EDBBE39539B1}"/>
              </a:ext>
            </a:extLst>
          </p:cNvPr>
          <p:cNvPicPr>
            <a:picLocks noChangeAspect="1"/>
          </p:cNvPicPr>
          <p:nvPr/>
        </p:nvPicPr>
        <p:blipFill rotWithShape="1">
          <a:blip r:embed="rId2">
            <a:extLst>
              <a:ext uri="{28A0092B-C50C-407E-A947-70E740481C1C}">
                <a14:useLocalDpi xmlns:a14="http://schemas.microsoft.com/office/drawing/2010/main" val="0"/>
              </a:ext>
            </a:extLst>
          </a:blip>
          <a:srcRect l="12009" r="31997"/>
          <a:stretch/>
        </p:blipFill>
        <p:spPr>
          <a:xfrm>
            <a:off x="5500688" y="1555038"/>
            <a:ext cx="3200400" cy="3808463"/>
          </a:xfrm>
          <a:prstGeom prst="rect">
            <a:avLst/>
          </a:prstGeom>
        </p:spPr>
      </p:pic>
    </p:spTree>
    <p:extLst>
      <p:ext uri="{BB962C8B-B14F-4D97-AF65-F5344CB8AC3E}">
        <p14:creationId xmlns:p14="http://schemas.microsoft.com/office/powerpoint/2010/main" val="2514293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229600" cy="971550"/>
          </a:xfrm>
        </p:spPr>
        <p:txBody>
          <a:bodyPr wrap="square" anchor="ctr">
            <a:normAutofit/>
          </a:bodyPr>
          <a:lstStyle/>
          <a:p>
            <a:r>
              <a:rPr lang="en-US" sz="4200"/>
              <a:t>2018: Governor Bill Walker apology</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sz="half" idx="1"/>
          </p:nvPr>
        </p:nvSpPr>
        <p:spPr>
          <a:xfrm>
            <a:off x="150415" y="1209097"/>
            <a:ext cx="5257800" cy="4500347"/>
          </a:xfrm>
        </p:spPr>
        <p:txBody>
          <a:bodyPr wrap="square" anchor="t">
            <a:noAutofit/>
          </a:bodyPr>
          <a:lstStyle/>
          <a:p>
            <a:pPr>
              <a:lnSpc>
                <a:spcPct val="90000"/>
              </a:lnSpc>
            </a:pPr>
            <a:r>
              <a:rPr lang="en-US" sz="2200" dirty="0"/>
              <a:t>Alaska Gov. Bill Walker apologized at the annual Alaska Federation of Natives in Anchorage for historical wrongs. </a:t>
            </a:r>
          </a:p>
          <a:p>
            <a:pPr>
              <a:lnSpc>
                <a:spcPct val="90000"/>
              </a:lnSpc>
            </a:pPr>
            <a:endParaRPr lang="en-US" sz="2200" dirty="0"/>
          </a:p>
          <a:p>
            <a:pPr>
              <a:lnSpc>
                <a:spcPct val="90000"/>
              </a:lnSpc>
            </a:pPr>
            <a:r>
              <a:rPr lang="en-US" sz="2200" b="1" i="1" dirty="0"/>
              <a:t>“As the 11</a:t>
            </a:r>
            <a:r>
              <a:rPr lang="en-US" sz="2200" b="1" i="1" baseline="30000" dirty="0"/>
              <a:t>th</a:t>
            </a:r>
            <a:r>
              <a:rPr lang="en-US" sz="2200" b="1" i="1" dirty="0"/>
              <a:t> governor of the state of Alaska, </a:t>
            </a:r>
            <a:r>
              <a:rPr lang="en-US" sz="2200" b="1" i="1" dirty="0">
                <a:solidFill>
                  <a:schemeClr val="accent2">
                    <a:lumMod val="75000"/>
                  </a:schemeClr>
                </a:solidFill>
              </a:rPr>
              <a:t>I apologize to you, Alaska's first people</a:t>
            </a:r>
            <a:r>
              <a:rPr lang="en-US" sz="2200" b="1" i="1" dirty="0"/>
              <a:t>, for the wrongs that you have endured for generations. For being forced into boarding schools, I apologize. For (being) forced to abandon your Native language and adopt a foreign one, I apologize. For erasing your history, I apologize.</a:t>
            </a:r>
            <a:r>
              <a:rPr lang="en-US" sz="2200" b="1" i="1" dirty="0">
                <a:solidFill>
                  <a:schemeClr val="accent2">
                    <a:lumMod val="75000"/>
                  </a:schemeClr>
                </a:solidFill>
              </a:rPr>
              <a:t> For the generational and historic trauma you have suffered, I apologize.”</a:t>
            </a:r>
            <a:endParaRPr lang="en-US" sz="2200" dirty="0">
              <a:solidFill>
                <a:schemeClr val="accent2">
                  <a:lumMod val="75000"/>
                </a:schemeClr>
              </a:solidFill>
            </a:endParaRPr>
          </a:p>
        </p:txBody>
      </p:sp>
      <p:pic>
        <p:nvPicPr>
          <p:cNvPr id="7" name="Content Placeholder 3" descr="A person standing in a room&#10;&#10;Description automatically generated">
            <a:extLst>
              <a:ext uri="{FF2B5EF4-FFF2-40B4-BE49-F238E27FC236}">
                <a16:creationId xmlns:a16="http://schemas.microsoft.com/office/drawing/2014/main" id="{4A26B0FD-5914-477F-88A2-E57D0FB51258}"/>
              </a:ext>
            </a:extLst>
          </p:cNvPr>
          <p:cNvPicPr>
            <a:picLocks noChangeAspect="1"/>
          </p:cNvPicPr>
          <p:nvPr/>
        </p:nvPicPr>
        <p:blipFill rotWithShape="1">
          <a:blip r:embed="rId2">
            <a:extLst>
              <a:ext uri="{28A0092B-C50C-407E-A947-70E740481C1C}">
                <a14:useLocalDpi xmlns:a14="http://schemas.microsoft.com/office/drawing/2010/main" val="0"/>
              </a:ext>
            </a:extLst>
          </a:blip>
          <a:srcRect l="6967" r="34927" b="1"/>
          <a:stretch/>
        </p:blipFill>
        <p:spPr bwMode="auto">
          <a:xfrm>
            <a:off x="5638800" y="1394039"/>
            <a:ext cx="3354785" cy="37383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FBBD8BE0-B731-4427-A43F-E330247164E7}"/>
              </a:ext>
            </a:extLst>
          </p:cNvPr>
          <p:cNvSpPr>
            <a:spLocks noGrp="1"/>
          </p:cNvSpPr>
          <p:nvPr>
            <p:ph type="sldNum" sz="quarter" idx="10"/>
          </p:nvPr>
        </p:nvSpPr>
        <p:spPr>
          <a:xfrm>
            <a:off x="7970838" y="6286500"/>
            <a:ext cx="730250" cy="365125"/>
          </a:xfrm>
        </p:spPr>
        <p:txBody>
          <a:bodyPr anchor="ctr">
            <a:normAutofit/>
          </a:bodyPr>
          <a:lstStyle/>
          <a:p>
            <a:pPr>
              <a:spcAft>
                <a:spcPts val="600"/>
              </a:spcAft>
              <a:defRPr/>
            </a:pPr>
            <a:fld id="{D15A0EE8-9CEE-416A-A405-B34BD645285B}" type="slidenum">
              <a:rPr lang="en-US" smtClean="0"/>
              <a:pPr>
                <a:spcAft>
                  <a:spcPts val="600"/>
                </a:spcAft>
                <a:defRPr/>
              </a:pPr>
              <a:t>51</a:t>
            </a:fld>
            <a:endParaRPr lang="en-US"/>
          </a:p>
        </p:txBody>
      </p:sp>
      <p:sp>
        <p:nvSpPr>
          <p:cNvPr id="12" name="Footer Placeholder 5">
            <a:extLst>
              <a:ext uri="{FF2B5EF4-FFF2-40B4-BE49-F238E27FC236}">
                <a16:creationId xmlns:a16="http://schemas.microsoft.com/office/drawing/2014/main" id="{5ADA763C-863D-43DA-9DD3-441F21150327}"/>
              </a:ext>
            </a:extLst>
          </p:cNvPr>
          <p:cNvSpPr>
            <a:spLocks noGrp="1"/>
          </p:cNvSpPr>
          <p:nvPr>
            <p:ph type="ftr" sz="quarter" idx="11"/>
          </p:nvPr>
        </p:nvSpPr>
        <p:spPr>
          <a:xfrm>
            <a:off x="477838" y="6286500"/>
            <a:ext cx="7356475" cy="365125"/>
          </a:xfrm>
        </p:spPr>
        <p:txBody>
          <a:bodyPr/>
          <a:lstStyle/>
          <a:p>
            <a:pPr>
              <a:defRPr/>
            </a:pPr>
            <a:endParaRPr lang="en-US"/>
          </a:p>
        </p:txBody>
      </p:sp>
      <p:sp>
        <p:nvSpPr>
          <p:cNvPr id="8" name="TextBox 7">
            <a:extLst>
              <a:ext uri="{FF2B5EF4-FFF2-40B4-BE49-F238E27FC236}">
                <a16:creationId xmlns:a16="http://schemas.microsoft.com/office/drawing/2014/main" id="{43F879F9-38AC-4B12-BDF7-CD19F0C336DB}"/>
              </a:ext>
            </a:extLst>
          </p:cNvPr>
          <p:cNvSpPr txBox="1"/>
          <p:nvPr/>
        </p:nvSpPr>
        <p:spPr>
          <a:xfrm>
            <a:off x="5562600" y="5132388"/>
            <a:ext cx="3657600" cy="400110"/>
          </a:xfrm>
          <a:prstGeom prst="rect">
            <a:avLst/>
          </a:prstGeom>
          <a:noFill/>
        </p:spPr>
        <p:txBody>
          <a:bodyPr wrap="square" rtlCol="0">
            <a:spAutoFit/>
          </a:bodyPr>
          <a:lstStyle/>
          <a:p>
            <a:r>
              <a:rPr lang="en-US" sz="1000" dirty="0"/>
              <a:t>Source: Photo by Zachariah Hughes, Alaska Public Media – Anchorage</a:t>
            </a:r>
          </a:p>
        </p:txBody>
      </p:sp>
    </p:spTree>
    <p:extLst>
      <p:ext uri="{BB962C8B-B14F-4D97-AF65-F5344CB8AC3E}">
        <p14:creationId xmlns:p14="http://schemas.microsoft.com/office/powerpoint/2010/main" val="13550461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598B2B4-57EC-40E4-812C-DF8FA33B3060}"/>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A1E4B328-5E26-4BEB-BA87-7D50AE29352E}"/>
              </a:ext>
            </a:extLst>
          </p:cNvPr>
          <p:cNvSpPr>
            <a:spLocks noGrp="1"/>
          </p:cNvSpPr>
          <p:nvPr>
            <p:ph type="sldNum" sz="quarter" idx="10"/>
          </p:nvPr>
        </p:nvSpPr>
        <p:spPr/>
        <p:txBody>
          <a:bodyPr/>
          <a:lstStyle/>
          <a:p>
            <a:pPr>
              <a:defRPr/>
            </a:pPr>
            <a:fld id="{D15A0EE8-9CEE-416A-A405-B34BD645285B}" type="slidenum">
              <a:rPr lang="en-US" smtClean="0"/>
              <a:pPr>
                <a:defRPr/>
              </a:pPr>
              <a:t>52</a:t>
            </a:fld>
            <a:endParaRPr lang="en-US" dirty="0"/>
          </a:p>
        </p:txBody>
      </p:sp>
      <p:sp>
        <p:nvSpPr>
          <p:cNvPr id="10" name="TextBox 9">
            <a:extLst>
              <a:ext uri="{FF2B5EF4-FFF2-40B4-BE49-F238E27FC236}">
                <a16:creationId xmlns:a16="http://schemas.microsoft.com/office/drawing/2014/main" id="{BA3A8B2A-41F5-4E0C-BB00-71D95BC77080}"/>
              </a:ext>
            </a:extLst>
          </p:cNvPr>
          <p:cNvSpPr txBox="1"/>
          <p:nvPr/>
        </p:nvSpPr>
        <p:spPr>
          <a:xfrm>
            <a:off x="838200" y="5407974"/>
            <a:ext cx="2895600" cy="400110"/>
          </a:xfrm>
          <a:prstGeom prst="rect">
            <a:avLst/>
          </a:prstGeom>
          <a:noFill/>
        </p:spPr>
        <p:txBody>
          <a:bodyPr wrap="square" rtlCol="0">
            <a:spAutoFit/>
          </a:bodyPr>
          <a:lstStyle/>
          <a:p>
            <a:r>
              <a:rPr lang="en-US" sz="1000" dirty="0"/>
              <a:t>Photo by Chris Arend. Photo owned by Ahtna, Incorporated.</a:t>
            </a:r>
          </a:p>
        </p:txBody>
      </p:sp>
      <p:pic>
        <p:nvPicPr>
          <p:cNvPr id="3" name="Picture 2">
            <a:extLst>
              <a:ext uri="{FF2B5EF4-FFF2-40B4-BE49-F238E27FC236}">
                <a16:creationId xmlns:a16="http://schemas.microsoft.com/office/drawing/2014/main" id="{A73C7851-1338-4C2A-9166-D5FB66D8B236}"/>
              </a:ext>
            </a:extLst>
          </p:cNvPr>
          <p:cNvPicPr>
            <a:picLocks noChangeAspect="1"/>
          </p:cNvPicPr>
          <p:nvPr/>
        </p:nvPicPr>
        <p:blipFill>
          <a:blip r:embed="rId2"/>
          <a:stretch>
            <a:fillRect/>
          </a:stretch>
        </p:blipFill>
        <p:spPr>
          <a:xfrm>
            <a:off x="3881568" y="1775488"/>
            <a:ext cx="5149054" cy="2895600"/>
          </a:xfrm>
          <a:prstGeom prst="rect">
            <a:avLst/>
          </a:prstGeom>
        </p:spPr>
      </p:pic>
      <p:sp>
        <p:nvSpPr>
          <p:cNvPr id="9" name="TextBox 8">
            <a:extLst>
              <a:ext uri="{FF2B5EF4-FFF2-40B4-BE49-F238E27FC236}">
                <a16:creationId xmlns:a16="http://schemas.microsoft.com/office/drawing/2014/main" id="{8530BA78-324E-4E14-9965-3B2C41CF6F38}"/>
              </a:ext>
            </a:extLst>
          </p:cNvPr>
          <p:cNvSpPr txBox="1"/>
          <p:nvPr/>
        </p:nvSpPr>
        <p:spPr>
          <a:xfrm>
            <a:off x="3881568" y="4669360"/>
            <a:ext cx="4834991" cy="246221"/>
          </a:xfrm>
          <a:prstGeom prst="rect">
            <a:avLst/>
          </a:prstGeom>
          <a:noFill/>
        </p:spPr>
        <p:txBody>
          <a:bodyPr wrap="square" rtlCol="0">
            <a:spAutoFit/>
          </a:bodyPr>
          <a:lstStyle/>
          <a:p>
            <a:r>
              <a:rPr lang="en-US" sz="1000" dirty="0"/>
              <a:t>Source: KTVA.com; May 31, 2019</a:t>
            </a:r>
          </a:p>
        </p:txBody>
      </p:sp>
      <p:pic>
        <p:nvPicPr>
          <p:cNvPr id="16" name="Content Placeholder 15" descr="A person who is smiling and looking at the camera&#10;&#10;Description automatically generated">
            <a:extLst>
              <a:ext uri="{FF2B5EF4-FFF2-40B4-BE49-F238E27FC236}">
                <a16:creationId xmlns:a16="http://schemas.microsoft.com/office/drawing/2014/main" id="{2EB702A1-2189-446E-AB2E-EA1BBBE31A9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049916"/>
            <a:ext cx="2895600" cy="4346744"/>
          </a:xfrm>
        </p:spPr>
      </p:pic>
      <p:sp>
        <p:nvSpPr>
          <p:cNvPr id="8" name="Title 1">
            <a:extLst>
              <a:ext uri="{FF2B5EF4-FFF2-40B4-BE49-F238E27FC236}">
                <a16:creationId xmlns:a16="http://schemas.microsoft.com/office/drawing/2014/main" id="{4C0EA4F7-8E46-4064-B9A4-D968D984D55C}"/>
              </a:ext>
            </a:extLst>
          </p:cNvPr>
          <p:cNvSpPr>
            <a:spLocks noGrp="1"/>
          </p:cNvSpPr>
          <p:nvPr>
            <p:ph type="title"/>
          </p:nvPr>
        </p:nvSpPr>
        <p:spPr>
          <a:xfrm>
            <a:off x="304800" y="164680"/>
            <a:ext cx="8229600" cy="914400"/>
          </a:xfrm>
        </p:spPr>
        <p:txBody>
          <a:bodyPr>
            <a:noAutofit/>
          </a:bodyPr>
          <a:lstStyle/>
          <a:p>
            <a:r>
              <a:rPr lang="en-US" sz="4000" dirty="0"/>
              <a:t>2019: Katie John Day</a:t>
            </a:r>
          </a:p>
        </p:txBody>
      </p:sp>
    </p:spTree>
    <p:extLst>
      <p:ext uri="{BB962C8B-B14F-4D97-AF65-F5344CB8AC3E}">
        <p14:creationId xmlns:p14="http://schemas.microsoft.com/office/powerpoint/2010/main" val="516771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184754-53BE-4B60-8939-E1C02A3FE719}"/>
              </a:ext>
            </a:extLst>
          </p:cNvPr>
          <p:cNvSpPr>
            <a:spLocks noGrp="1"/>
          </p:cNvSpPr>
          <p:nvPr>
            <p:ph idx="1"/>
          </p:nvPr>
        </p:nvSpPr>
        <p:spPr>
          <a:xfrm>
            <a:off x="471488" y="1752600"/>
            <a:ext cx="8229600" cy="4267200"/>
          </a:xfrm>
        </p:spPr>
        <p:txBody>
          <a:bodyPr/>
          <a:lstStyle/>
          <a:p>
            <a:pPr marL="0" indent="0" algn="ctr">
              <a:buNone/>
            </a:pPr>
            <a:r>
              <a:rPr lang="en-US" sz="3000" b="1" i="1" dirty="0"/>
              <a:t>“From the tribes’ perspective, enough is enough… our communities are the most affected. This marine highway is the lifeblood of Alaska… for people to flippantly say, ‘Well you choose to live in rural Alaska.’ Yeah, I choose to live where my ancestors have lived for 10,000 years. Absolutely, damn straight.”</a:t>
            </a:r>
          </a:p>
          <a:p>
            <a:pPr marL="0" indent="0" algn="ctr">
              <a:buNone/>
            </a:pPr>
            <a:r>
              <a:rPr lang="en-US" sz="2400" dirty="0"/>
              <a:t>Richard Chalyee Éesh Peterson, President of the Central Council of Tlingit and Haida Indian Tribes</a:t>
            </a:r>
          </a:p>
        </p:txBody>
      </p:sp>
      <p:sp>
        <p:nvSpPr>
          <p:cNvPr id="4" name="Slide Number Placeholder 3">
            <a:extLst>
              <a:ext uri="{FF2B5EF4-FFF2-40B4-BE49-F238E27FC236}">
                <a16:creationId xmlns:a16="http://schemas.microsoft.com/office/drawing/2014/main" id="{A7968516-D94A-422A-8B9B-EC704A44C7FE}"/>
              </a:ext>
            </a:extLst>
          </p:cNvPr>
          <p:cNvSpPr>
            <a:spLocks noGrp="1"/>
          </p:cNvSpPr>
          <p:nvPr>
            <p:ph type="sldNum" sz="quarter" idx="10"/>
          </p:nvPr>
        </p:nvSpPr>
        <p:spPr/>
        <p:txBody>
          <a:bodyPr/>
          <a:lstStyle/>
          <a:p>
            <a:pPr>
              <a:defRPr/>
            </a:pPr>
            <a:fld id="{D15A0EE8-9CEE-416A-A405-B34BD645285B}" type="slidenum">
              <a:rPr lang="en-US" smtClean="0"/>
              <a:pPr>
                <a:defRPr/>
              </a:pPr>
              <a:t>53</a:t>
            </a:fld>
            <a:endParaRPr lang="en-US" dirty="0"/>
          </a:p>
        </p:txBody>
      </p:sp>
      <p:sp>
        <p:nvSpPr>
          <p:cNvPr id="5" name="Footer Placeholder 4">
            <a:extLst>
              <a:ext uri="{FF2B5EF4-FFF2-40B4-BE49-F238E27FC236}">
                <a16:creationId xmlns:a16="http://schemas.microsoft.com/office/drawing/2014/main" id="{A769A3DF-7F83-4DA0-B36A-192684A620FC}"/>
              </a:ext>
            </a:extLst>
          </p:cNvPr>
          <p:cNvSpPr>
            <a:spLocks noGrp="1"/>
          </p:cNvSpPr>
          <p:nvPr>
            <p:ph type="ftr" sz="quarter" idx="11"/>
          </p:nvPr>
        </p:nvSpPr>
        <p:spPr/>
        <p:txBody>
          <a:bodyPr/>
          <a:lstStyle/>
          <a:p>
            <a:pPr>
              <a:defRPr/>
            </a:pPr>
            <a:endParaRPr lang="en-US" dirty="0"/>
          </a:p>
        </p:txBody>
      </p:sp>
      <p:sp>
        <p:nvSpPr>
          <p:cNvPr id="6" name="Title 1">
            <a:extLst>
              <a:ext uri="{FF2B5EF4-FFF2-40B4-BE49-F238E27FC236}">
                <a16:creationId xmlns:a16="http://schemas.microsoft.com/office/drawing/2014/main" id="{F471EF08-1061-460B-B501-DF69185AB778}"/>
              </a:ext>
            </a:extLst>
          </p:cNvPr>
          <p:cNvSpPr>
            <a:spLocks noGrp="1"/>
          </p:cNvSpPr>
          <p:nvPr>
            <p:ph type="title"/>
          </p:nvPr>
        </p:nvSpPr>
        <p:spPr>
          <a:xfrm>
            <a:off x="477838" y="381000"/>
            <a:ext cx="8229600" cy="1096962"/>
          </a:xfrm>
        </p:spPr>
        <p:txBody>
          <a:bodyPr>
            <a:normAutofit fontScale="90000"/>
          </a:bodyPr>
          <a:lstStyle/>
          <a:p>
            <a:r>
              <a:rPr lang="en-US" dirty="0"/>
              <a:t>2020: No Funding for Alaska Marine Highway System</a:t>
            </a:r>
          </a:p>
        </p:txBody>
      </p:sp>
    </p:spTree>
    <p:extLst>
      <p:ext uri="{BB962C8B-B14F-4D97-AF65-F5344CB8AC3E}">
        <p14:creationId xmlns:p14="http://schemas.microsoft.com/office/powerpoint/2010/main" val="77267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4"/>
          <p:cNvSpPr>
            <a:spLocks noGrp="1"/>
          </p:cNvSpPr>
          <p:nvPr>
            <p:ph type="title"/>
          </p:nvPr>
        </p:nvSpPr>
        <p:spPr>
          <a:xfrm>
            <a:off x="471488" y="274638"/>
            <a:ext cx="8229600" cy="1211262"/>
          </a:xfrm>
        </p:spPr>
        <p:txBody>
          <a:bodyPr>
            <a:noAutofit/>
          </a:bodyPr>
          <a:lstStyle/>
          <a:p>
            <a:pPr eaLnBrk="1" hangingPunct="1"/>
            <a:r>
              <a:rPr lang="en-US" altLang="en-US" sz="4000" dirty="0"/>
              <a:t>1700s-20</a:t>
            </a:r>
            <a:r>
              <a:rPr lang="en-US" altLang="en-US" sz="4000" baseline="30000" dirty="0"/>
              <a:t>th</a:t>
            </a:r>
            <a:r>
              <a:rPr lang="en-US" altLang="en-US" sz="4000" dirty="0"/>
              <a:t> Century: Filipino immigration to Alaska</a:t>
            </a:r>
          </a:p>
        </p:txBody>
      </p:sp>
      <p:sp>
        <p:nvSpPr>
          <p:cNvPr id="6" name="Content Placeholder 5"/>
          <p:cNvSpPr>
            <a:spLocks noGrp="1"/>
          </p:cNvSpPr>
          <p:nvPr>
            <p:ph idx="1"/>
          </p:nvPr>
        </p:nvSpPr>
        <p:spPr>
          <a:xfrm>
            <a:off x="228600" y="1676400"/>
            <a:ext cx="5125750" cy="4800600"/>
          </a:xfrm>
        </p:spPr>
        <p:txBody>
          <a:bodyPr rtlCol="0">
            <a:normAutofit fontScale="70000" lnSpcReduction="20000"/>
          </a:bodyPr>
          <a:lstStyle/>
          <a:p>
            <a:pPr eaLnBrk="1" fontAlgn="auto" hangingPunct="1">
              <a:spcAft>
                <a:spcPts val="0"/>
              </a:spcAft>
              <a:defRPr/>
            </a:pPr>
            <a:r>
              <a:rPr lang="en-US" dirty="0">
                <a:ea typeface="+mn-ea"/>
              </a:rPr>
              <a:t>The ‘Manilla men’ who served on explorer’s ships </a:t>
            </a:r>
            <a:r>
              <a:rPr lang="en-US" dirty="0">
                <a:solidFill>
                  <a:srgbClr val="FAAF40"/>
                </a:solidFill>
                <a:ea typeface="+mn-ea"/>
              </a:rPr>
              <a:t>in the 1700s </a:t>
            </a:r>
            <a:r>
              <a:rPr lang="en-US" dirty="0">
                <a:ea typeface="+mn-ea"/>
              </a:rPr>
              <a:t>and later crewed aboard 19</a:t>
            </a:r>
            <a:r>
              <a:rPr lang="en-US" baseline="30000" dirty="0">
                <a:ea typeface="+mn-ea"/>
              </a:rPr>
              <a:t>th</a:t>
            </a:r>
            <a:r>
              <a:rPr lang="en-US" dirty="0">
                <a:ea typeface="+mn-ea"/>
              </a:rPr>
              <a:t> century whaling vessels.</a:t>
            </a:r>
          </a:p>
          <a:p>
            <a:pPr eaLnBrk="1" fontAlgn="auto" hangingPunct="1">
              <a:spcAft>
                <a:spcPts val="0"/>
              </a:spcAft>
              <a:defRPr/>
            </a:pPr>
            <a:r>
              <a:rPr lang="en-US" dirty="0">
                <a:ea typeface="+mn-ea"/>
              </a:rPr>
              <a:t>By the 20</a:t>
            </a:r>
            <a:r>
              <a:rPr lang="en-US" baseline="30000" dirty="0">
                <a:ea typeface="+mn-ea"/>
              </a:rPr>
              <a:t>th</a:t>
            </a:r>
            <a:r>
              <a:rPr lang="en-US" dirty="0">
                <a:ea typeface="+mn-ea"/>
              </a:rPr>
              <a:t> century, salmon canneries attracted ‘Alaskeros’ as workers.</a:t>
            </a:r>
          </a:p>
          <a:p>
            <a:pPr eaLnBrk="1" fontAlgn="auto" hangingPunct="1">
              <a:spcAft>
                <a:spcPts val="0"/>
              </a:spcAft>
              <a:defRPr/>
            </a:pPr>
            <a:r>
              <a:rPr lang="en-US" dirty="0">
                <a:ea typeface="+mn-ea"/>
              </a:rPr>
              <a:t>When wages dropped during the Depression, Filipinos formed labor unions, which abolished the oppressive contract labor system.</a:t>
            </a:r>
          </a:p>
          <a:p>
            <a:pPr eaLnBrk="1" fontAlgn="auto" hangingPunct="1">
              <a:spcAft>
                <a:spcPts val="0"/>
              </a:spcAft>
              <a:defRPr/>
            </a:pPr>
            <a:r>
              <a:rPr lang="en-US" dirty="0">
                <a:ea typeface="+mn-ea"/>
              </a:rPr>
              <a:t>Although significant to Alaska's economic and historical development, </a:t>
            </a:r>
            <a:r>
              <a:rPr lang="en-US" dirty="0">
                <a:solidFill>
                  <a:srgbClr val="FAAF40"/>
                </a:solidFill>
                <a:ea typeface="+mn-ea"/>
              </a:rPr>
              <a:t>‘Alaskeros’ were practically anonymous </a:t>
            </a:r>
            <a:r>
              <a:rPr lang="en-US" dirty="0">
                <a:ea typeface="+mn-ea"/>
              </a:rPr>
              <a:t>and few accounts exist that reflect their work and lives.</a:t>
            </a:r>
          </a:p>
        </p:txBody>
      </p:sp>
      <p:sp>
        <p:nvSpPr>
          <p:cNvPr id="3" name="Footer Placeholder 2">
            <a:extLst>
              <a:ext uri="{FF2B5EF4-FFF2-40B4-BE49-F238E27FC236}">
                <a16:creationId xmlns:a16="http://schemas.microsoft.com/office/drawing/2014/main" id="{8287C062-CBA2-4244-BCE9-5455DEB5D94D}"/>
              </a:ext>
            </a:extLst>
          </p:cNvPr>
          <p:cNvSpPr>
            <a:spLocks noGrp="1"/>
          </p:cNvSpPr>
          <p:nvPr>
            <p:ph type="ftr" sz="quarter" idx="1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18E9A4D4-0D89-4096-94AF-FD08951104D3}"/>
              </a:ext>
            </a:extLst>
          </p:cNvPr>
          <p:cNvSpPr>
            <a:spLocks noGrp="1"/>
          </p:cNvSpPr>
          <p:nvPr>
            <p:ph type="sldNum" sz="quarter" idx="10"/>
          </p:nvPr>
        </p:nvSpPr>
        <p:spPr/>
        <p:txBody>
          <a:bodyPr/>
          <a:lstStyle/>
          <a:p>
            <a:pPr>
              <a:defRPr/>
            </a:pPr>
            <a:fld id="{D15A0EE8-9CEE-416A-A405-B34BD645285B}" type="slidenum">
              <a:rPr lang="en-US" smtClean="0"/>
              <a:pPr>
                <a:defRPr/>
              </a:pPr>
              <a:t>6</a:t>
            </a:fld>
            <a:endParaRPr lang="en-US" dirty="0"/>
          </a:p>
        </p:txBody>
      </p:sp>
      <p:pic>
        <p:nvPicPr>
          <p:cNvPr id="7" name="Picture 6" descr="A group of people posing for a photo&#10;&#10;Description automatically generated">
            <a:extLst>
              <a:ext uri="{FF2B5EF4-FFF2-40B4-BE49-F238E27FC236}">
                <a16:creationId xmlns:a16="http://schemas.microsoft.com/office/drawing/2014/main" id="{EEC59651-EF51-4DAB-AC31-6D43EF783E9C}"/>
              </a:ext>
            </a:extLst>
          </p:cNvPr>
          <p:cNvPicPr>
            <a:picLocks noChangeAspect="1"/>
          </p:cNvPicPr>
          <p:nvPr/>
        </p:nvPicPr>
        <p:blipFill rotWithShape="1">
          <a:blip r:embed="rId3">
            <a:extLst>
              <a:ext uri="{28A0092B-C50C-407E-A947-70E740481C1C}">
                <a14:useLocalDpi xmlns:a14="http://schemas.microsoft.com/office/drawing/2010/main" val="0"/>
              </a:ext>
            </a:extLst>
          </a:blip>
          <a:srcRect l="-707" t="470" b="7427"/>
          <a:stretch/>
        </p:blipFill>
        <p:spPr>
          <a:xfrm>
            <a:off x="5405150" y="1538177"/>
            <a:ext cx="3611850" cy="4133633"/>
          </a:xfrm>
          <a:prstGeom prst="rect">
            <a:avLst/>
          </a:prstGeom>
        </p:spPr>
      </p:pic>
      <p:sp>
        <p:nvSpPr>
          <p:cNvPr id="8" name="TextBox 7">
            <a:extLst>
              <a:ext uri="{FF2B5EF4-FFF2-40B4-BE49-F238E27FC236}">
                <a16:creationId xmlns:a16="http://schemas.microsoft.com/office/drawing/2014/main" id="{815B4F36-BE33-4BB4-ADF3-9874722E75B4}"/>
              </a:ext>
            </a:extLst>
          </p:cNvPr>
          <p:cNvSpPr txBox="1"/>
          <p:nvPr/>
        </p:nvSpPr>
        <p:spPr>
          <a:xfrm>
            <a:off x="5354350" y="5671810"/>
            <a:ext cx="3637249" cy="400110"/>
          </a:xfrm>
          <a:prstGeom prst="rect">
            <a:avLst/>
          </a:prstGeom>
          <a:noFill/>
        </p:spPr>
        <p:txBody>
          <a:bodyPr wrap="square" rtlCol="0">
            <a:spAutoFit/>
          </a:bodyPr>
          <a:lstStyle/>
          <a:p>
            <a:r>
              <a:rPr lang="en-US" sz="1000" dirty="0"/>
              <a:t>Two Filipino cannery workers in Yakutat, Alaska between 1913-1939. Source: Alaska State Library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228600" y="149240"/>
            <a:ext cx="8229600" cy="1249362"/>
          </a:xfrm>
        </p:spPr>
        <p:txBody>
          <a:bodyPr>
            <a:noAutofit/>
          </a:bodyPr>
          <a:lstStyle/>
          <a:p>
            <a:r>
              <a:rPr lang="en-US" sz="4000" dirty="0"/>
              <a:t>1784: Refuge Rock (Awa’uq) Massacre</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76200" y="1295400"/>
            <a:ext cx="3932040" cy="2632868"/>
          </a:xfrm>
        </p:spPr>
        <p:txBody>
          <a:bodyPr/>
          <a:lstStyle/>
          <a:p>
            <a:r>
              <a:rPr lang="en-US" sz="2400" dirty="0"/>
              <a:t>Russian merchant Grigory Shelikhov, with armed mercenaries and cannons, </a:t>
            </a:r>
            <a:r>
              <a:rPr lang="en-US" sz="2400" dirty="0">
                <a:solidFill>
                  <a:srgbClr val="FAAF40"/>
                </a:solidFill>
              </a:rPr>
              <a:t>massacres up to 3,000 Qik'rtarmiut Sugiat </a:t>
            </a:r>
            <a:r>
              <a:rPr lang="en-US" sz="2400" dirty="0"/>
              <a:t>(Alutiiq) people on Sitkalidak Island near Kodiak. </a:t>
            </a:r>
          </a:p>
          <a:p>
            <a:r>
              <a:rPr lang="en-US" sz="2400" dirty="0"/>
              <a:t>This incident is often referred to as the </a:t>
            </a:r>
            <a:r>
              <a:rPr lang="en-US" sz="2400" dirty="0">
                <a:solidFill>
                  <a:srgbClr val="FAAF40"/>
                </a:solidFill>
              </a:rPr>
              <a:t>Wounded Knee of Alaska</a:t>
            </a:r>
            <a:r>
              <a:rPr lang="en-US" sz="2400" dirty="0"/>
              <a:t>.</a:t>
            </a:r>
          </a:p>
        </p:txBody>
      </p:sp>
      <p:sp>
        <p:nvSpPr>
          <p:cNvPr id="5" name="Footer Placeholder 4">
            <a:extLst>
              <a:ext uri="{FF2B5EF4-FFF2-40B4-BE49-F238E27FC236}">
                <a16:creationId xmlns:a16="http://schemas.microsoft.com/office/drawing/2014/main" id="{AC37858E-842D-43E6-9D15-E808645769B0}"/>
              </a:ext>
            </a:extLst>
          </p:cNvPr>
          <p:cNvSpPr>
            <a:spLocks noGrp="1"/>
          </p:cNvSpPr>
          <p:nvPr>
            <p:ph type="ftr" sz="quarter" idx="11"/>
          </p:nvPr>
        </p:nvSpPr>
        <p:spPr>
          <a:xfrm>
            <a:off x="442912" y="6218237"/>
            <a:ext cx="7356475" cy="365125"/>
          </a:xfrm>
        </p:spPr>
        <p:txBody>
          <a:bodyPr/>
          <a:lstStyle/>
          <a:p>
            <a:pPr>
              <a:defRPr/>
            </a:pPr>
            <a:endParaRPr lang="en-US" dirty="0"/>
          </a:p>
        </p:txBody>
      </p:sp>
      <p:sp>
        <p:nvSpPr>
          <p:cNvPr id="6" name="Slide Number Placeholder 5">
            <a:extLst>
              <a:ext uri="{FF2B5EF4-FFF2-40B4-BE49-F238E27FC236}">
                <a16:creationId xmlns:a16="http://schemas.microsoft.com/office/drawing/2014/main" id="{0DFF492E-F9CB-45AE-8908-20A290160109}"/>
              </a:ext>
            </a:extLst>
          </p:cNvPr>
          <p:cNvSpPr>
            <a:spLocks noGrp="1"/>
          </p:cNvSpPr>
          <p:nvPr>
            <p:ph type="sldNum" sz="quarter" idx="10"/>
          </p:nvPr>
        </p:nvSpPr>
        <p:spPr/>
        <p:txBody>
          <a:bodyPr/>
          <a:lstStyle/>
          <a:p>
            <a:pPr>
              <a:defRPr/>
            </a:pPr>
            <a:fld id="{D15A0EE8-9CEE-416A-A405-B34BD645285B}" type="slidenum">
              <a:rPr lang="en-US" smtClean="0"/>
              <a:pPr>
                <a:defRPr/>
              </a:pPr>
              <a:t>7</a:t>
            </a:fld>
            <a:endParaRPr lang="en-US" dirty="0"/>
          </a:p>
        </p:txBody>
      </p:sp>
      <p:pic>
        <p:nvPicPr>
          <p:cNvPr id="7" name="Content Placeholder 3" descr="A vintage photo of a group of people in a field&#10;&#10;Description automatically generated">
            <a:extLst>
              <a:ext uri="{FF2B5EF4-FFF2-40B4-BE49-F238E27FC236}">
                <a16:creationId xmlns:a16="http://schemas.microsoft.com/office/drawing/2014/main" id="{7AF6F5B8-57D5-4D44-9ED7-A7197C440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008240" y="1677209"/>
            <a:ext cx="4917456" cy="301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DED41D0-4797-4342-BA11-9E08819D80E6}"/>
              </a:ext>
            </a:extLst>
          </p:cNvPr>
          <p:cNvSpPr txBox="1"/>
          <p:nvPr/>
        </p:nvSpPr>
        <p:spPr>
          <a:xfrm>
            <a:off x="3962400" y="4690268"/>
            <a:ext cx="7529057" cy="246221"/>
          </a:xfrm>
          <a:prstGeom prst="rect">
            <a:avLst/>
          </a:prstGeom>
          <a:noFill/>
        </p:spPr>
        <p:txBody>
          <a:bodyPr wrap="square" rtlCol="0">
            <a:spAutoFit/>
          </a:bodyPr>
          <a:lstStyle/>
          <a:p>
            <a:r>
              <a:rPr lang="en-US" sz="1000" dirty="0"/>
              <a:t>Depiction of Grigory Shelikhov’s settlement. Source: 1802 lithograph.</a:t>
            </a:r>
          </a:p>
        </p:txBody>
      </p:sp>
    </p:spTree>
    <p:extLst>
      <p:ext uri="{BB962C8B-B14F-4D97-AF65-F5344CB8AC3E}">
        <p14:creationId xmlns:p14="http://schemas.microsoft.com/office/powerpoint/2010/main" val="3760187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achel Nicholai…"/>
          <p:cNvSpPr txBox="1">
            <a:spLocks noGrp="1"/>
          </p:cNvSpPr>
          <p:nvPr>
            <p:ph type="title"/>
          </p:nvPr>
        </p:nvSpPr>
        <p:spPr>
          <a:xfrm>
            <a:off x="4449154" y="3451860"/>
            <a:ext cx="4953000" cy="2355973"/>
          </a:xfrm>
          <a:prstGeom prst="rect">
            <a:avLst/>
          </a:prstGeom>
        </p:spPr>
        <p:txBody>
          <a:bodyPr/>
          <a:lstStyle/>
          <a:p>
            <a:r>
              <a:rPr lang="en-US" sz="2800" dirty="0"/>
              <a:t>Tara Stiller </a:t>
            </a:r>
            <a:r>
              <a:rPr lang="en-US" sz="2800" b="0" dirty="0"/>
              <a:t>on the </a:t>
            </a:r>
            <a:br>
              <a:rPr lang="en-US" sz="2800" b="0" dirty="0">
                <a:cs typeface="Calibri"/>
              </a:rPr>
            </a:br>
            <a:r>
              <a:rPr lang="en-US" sz="2800" dirty="0" err="1">
                <a:solidFill>
                  <a:srgbClr val="F05A28"/>
                </a:solidFill>
                <a:cs typeface="Calibri"/>
              </a:rPr>
              <a:t>Awa'uq</a:t>
            </a:r>
            <a:r>
              <a:rPr lang="en-US" sz="2800" dirty="0">
                <a:solidFill>
                  <a:srgbClr val="F05A28"/>
                </a:solidFill>
                <a:cs typeface="Calibri"/>
              </a:rPr>
              <a:t> Massacre of 1784</a:t>
            </a:r>
          </a:p>
        </p:txBody>
      </p:sp>
      <p:sp>
        <p:nvSpPr>
          <p:cNvPr id="3" name="Rectangle 2">
            <a:extLst>
              <a:ext uri="{FF2B5EF4-FFF2-40B4-BE49-F238E27FC236}">
                <a16:creationId xmlns:a16="http://schemas.microsoft.com/office/drawing/2014/main" id="{3BE6BAA3-3D3A-A24B-8129-623F3D260441}"/>
              </a:ext>
            </a:extLst>
          </p:cNvPr>
          <p:cNvSpPr/>
          <p:nvPr/>
        </p:nvSpPr>
        <p:spPr>
          <a:xfrm>
            <a:off x="4450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7" name="Picture Placeholder 6">
            <a:extLst>
              <a:ext uri="{FF2B5EF4-FFF2-40B4-BE49-F238E27FC236}">
                <a16:creationId xmlns:a16="http://schemas.microsoft.com/office/drawing/2014/main" id="{525C61FD-69C4-5C4A-9C25-20DB72391491}"/>
              </a:ext>
            </a:extLst>
          </p:cNvPr>
          <p:cNvPicPr>
            <a:picLocks noGrp="1" noChangeAspect="1"/>
          </p:cNvPicPr>
          <p:nvPr>
            <p:ph type="pic" sz="half" idx="13"/>
          </p:nvPr>
        </p:nvPicPr>
        <p:blipFill>
          <a:blip r:embed="rId5">
            <a:extLst>
              <a:ext uri="{28A0092B-C50C-407E-A947-70E740481C1C}">
                <a14:useLocalDpi xmlns:a14="http://schemas.microsoft.com/office/drawing/2010/main" val="0"/>
              </a:ext>
            </a:extLst>
          </a:blip>
          <a:srcRect/>
          <a:stretch/>
        </p:blipFill>
        <p:spPr>
          <a:xfrm>
            <a:off x="350034" y="240887"/>
            <a:ext cx="3711060" cy="5566590"/>
          </a:xfrm>
        </p:spPr>
      </p:pic>
      <p:sp>
        <p:nvSpPr>
          <p:cNvPr id="5" name="Rectangle 4">
            <a:extLst>
              <a:ext uri="{FF2B5EF4-FFF2-40B4-BE49-F238E27FC236}">
                <a16:creationId xmlns:a16="http://schemas.microsoft.com/office/drawing/2014/main" id="{DA980A58-4E90-E141-A979-D8FD76A8A980}"/>
              </a:ext>
            </a:extLst>
          </p:cNvPr>
          <p:cNvSpPr/>
          <p:nvPr/>
        </p:nvSpPr>
        <p:spPr>
          <a:xfrm>
            <a:off x="4450813" y="218383"/>
            <a:ext cx="4312187" cy="3785652"/>
          </a:xfrm>
          <a:prstGeom prst="rect">
            <a:avLst/>
          </a:prstGeom>
        </p:spPr>
        <p:txBody>
          <a:bodyPr wrap="square">
            <a:spAutoFit/>
          </a:bodyPr>
          <a:lstStyle/>
          <a:p>
            <a:r>
              <a:rPr lang="en-US" sz="4000" i="1" dirty="0"/>
              <a:t>“That’s one of the first stories my dad told me about… It's like I could see it happening, as if I was there.”</a:t>
            </a:r>
          </a:p>
        </p:txBody>
      </p:sp>
      <p:pic>
        <p:nvPicPr>
          <p:cNvPr id="2" name="Tara Stiller on the Awa'uq Massacre">
            <a:hlinkClick r:id="" action="ppaction://media"/>
            <a:extLst>
              <a:ext uri="{FF2B5EF4-FFF2-40B4-BE49-F238E27FC236}">
                <a16:creationId xmlns:a16="http://schemas.microsoft.com/office/drawing/2014/main" id="{63742DFB-483D-ED47-AB8A-F1B1AC8EC102}"/>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p:blipFill>
        <p:spPr>
          <a:xfrm>
            <a:off x="8270839" y="5816928"/>
            <a:ext cx="812800" cy="731520"/>
          </a:xfrm>
          <a:prstGeom prst="rect">
            <a:avLst/>
          </a:prstGeom>
        </p:spPr>
      </p:pic>
    </p:spTree>
    <p:extLst>
      <p:ext uri="{BB962C8B-B14F-4D97-AF65-F5344CB8AC3E}">
        <p14:creationId xmlns:p14="http://schemas.microsoft.com/office/powerpoint/2010/main" val="3156317265"/>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8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A434-D0C2-4797-ABF4-41616E8A422F}"/>
              </a:ext>
            </a:extLst>
          </p:cNvPr>
          <p:cNvSpPr>
            <a:spLocks noGrp="1"/>
          </p:cNvSpPr>
          <p:nvPr>
            <p:ph type="title"/>
          </p:nvPr>
        </p:nvSpPr>
        <p:spPr>
          <a:xfrm>
            <a:off x="471488" y="274638"/>
            <a:ext cx="8672512" cy="944562"/>
          </a:xfrm>
        </p:spPr>
        <p:txBody>
          <a:bodyPr>
            <a:noAutofit/>
          </a:bodyPr>
          <a:lstStyle/>
          <a:p>
            <a:r>
              <a:rPr lang="en-US" sz="4000" dirty="0"/>
              <a:t>1802: Tlingit attack Russian fort at Sitka</a:t>
            </a:r>
          </a:p>
        </p:txBody>
      </p:sp>
      <p:sp>
        <p:nvSpPr>
          <p:cNvPr id="3" name="Content Placeholder 2">
            <a:extLst>
              <a:ext uri="{FF2B5EF4-FFF2-40B4-BE49-F238E27FC236}">
                <a16:creationId xmlns:a16="http://schemas.microsoft.com/office/drawing/2014/main" id="{2437F505-D091-40FC-98B8-8AE846ACCAF3}"/>
              </a:ext>
            </a:extLst>
          </p:cNvPr>
          <p:cNvSpPr>
            <a:spLocks noGrp="1"/>
          </p:cNvSpPr>
          <p:nvPr>
            <p:ph idx="1"/>
          </p:nvPr>
        </p:nvSpPr>
        <p:spPr>
          <a:xfrm>
            <a:off x="471488" y="3773854"/>
            <a:ext cx="8229600" cy="2245946"/>
          </a:xfrm>
        </p:spPr>
        <p:txBody>
          <a:bodyPr/>
          <a:lstStyle/>
          <a:p>
            <a:r>
              <a:rPr lang="en-US" sz="2000" dirty="0"/>
              <a:t>The Russian-American Company post included defensive fortifications, a warehouse to store firs, and a barracks to house the garrison. </a:t>
            </a:r>
          </a:p>
          <a:p>
            <a:r>
              <a:rPr lang="en-US" sz="2000" dirty="0"/>
              <a:t>In the Tlingit view, the Russians only owned the land the fort was on and not all the land in the area of Mikhailovsk. </a:t>
            </a:r>
          </a:p>
          <a:p>
            <a:r>
              <a:rPr lang="en-US" sz="2000" dirty="0"/>
              <a:t>In 1802, while Baranov was away, K’alyáan/Katlian, a war hero of the Kiks.ádi Tlingit, led an attack against Mikhailovsk. The Tlingits won the battle and destroyed Mikhailovsk. </a:t>
            </a:r>
          </a:p>
        </p:txBody>
      </p:sp>
      <p:sp>
        <p:nvSpPr>
          <p:cNvPr id="5" name="Footer Placeholder 4">
            <a:extLst>
              <a:ext uri="{FF2B5EF4-FFF2-40B4-BE49-F238E27FC236}">
                <a16:creationId xmlns:a16="http://schemas.microsoft.com/office/drawing/2014/main" id="{334839D4-7D1E-4EF5-A83B-D4A160915BE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27E2CFC6-97AF-4BC4-AE2E-BC48E43241C7}"/>
              </a:ext>
            </a:extLst>
          </p:cNvPr>
          <p:cNvSpPr>
            <a:spLocks noGrp="1"/>
          </p:cNvSpPr>
          <p:nvPr>
            <p:ph type="sldNum" sz="quarter" idx="10"/>
          </p:nvPr>
        </p:nvSpPr>
        <p:spPr/>
        <p:txBody>
          <a:bodyPr/>
          <a:lstStyle/>
          <a:p>
            <a:pPr>
              <a:defRPr/>
            </a:pPr>
            <a:fld id="{D15A0EE8-9CEE-416A-A405-B34BD645285B}" type="slidenum">
              <a:rPr lang="en-US" smtClean="0"/>
              <a:pPr>
                <a:defRPr/>
              </a:pPr>
              <a:t>9</a:t>
            </a:fld>
            <a:endParaRPr lang="en-US" dirty="0"/>
          </a:p>
        </p:txBody>
      </p:sp>
      <p:sp>
        <p:nvSpPr>
          <p:cNvPr id="7" name="TextBox 6">
            <a:extLst>
              <a:ext uri="{FF2B5EF4-FFF2-40B4-BE49-F238E27FC236}">
                <a16:creationId xmlns:a16="http://schemas.microsoft.com/office/drawing/2014/main" id="{8E9E7C63-9F52-4BBB-B004-BD92FF747DE9}"/>
              </a:ext>
            </a:extLst>
          </p:cNvPr>
          <p:cNvSpPr txBox="1"/>
          <p:nvPr/>
        </p:nvSpPr>
        <p:spPr>
          <a:xfrm>
            <a:off x="1778273" y="3507152"/>
            <a:ext cx="7620000" cy="246221"/>
          </a:xfrm>
          <a:prstGeom prst="rect">
            <a:avLst/>
          </a:prstGeom>
          <a:noFill/>
        </p:spPr>
        <p:txBody>
          <a:bodyPr wrap="square" rtlCol="0">
            <a:spAutoFit/>
          </a:bodyPr>
          <a:lstStyle/>
          <a:p>
            <a:r>
              <a:rPr lang="en-US" sz="1000" dirty="0"/>
              <a:t>Depiction of 1802 Tlingit attack. Source: University of Washington, Alaska and Western Canada Collection, AWC0322.</a:t>
            </a:r>
          </a:p>
        </p:txBody>
      </p:sp>
      <p:pic>
        <p:nvPicPr>
          <p:cNvPr id="8" name="Content Placeholder 3" descr="A vintage photo of a boat next to a body of water&#10;&#10;Description automatically generated">
            <a:extLst>
              <a:ext uri="{FF2B5EF4-FFF2-40B4-BE49-F238E27FC236}">
                <a16:creationId xmlns:a16="http://schemas.microsoft.com/office/drawing/2014/main" id="{BE038B13-CC8E-4194-8B4B-D6C2BC637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78273" y="1219200"/>
            <a:ext cx="5616030" cy="226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264676"/>
      </p:ext>
    </p:extLst>
  </p:cSld>
  <p:clrMapOvr>
    <a:masterClrMapping/>
  </p:clrMapOvr>
</p:sld>
</file>

<file path=ppt/theme/theme1.xml><?xml version="1.0" encoding="utf-8"?>
<a:theme xmlns:a="http://schemas.openxmlformats.org/drawingml/2006/main" name="AB Theme">
  <a:themeElements>
    <a:clrScheme name="Custom 1">
      <a:dk1>
        <a:srgbClr val="3F3F3F"/>
      </a:dk1>
      <a:lt1>
        <a:srgbClr val="FFFFFF"/>
      </a:lt1>
      <a:dk2>
        <a:srgbClr val="59A679"/>
      </a:dk2>
      <a:lt2>
        <a:srgbClr val="DCDDDE"/>
      </a:lt2>
      <a:accent1>
        <a:srgbClr val="4DA7A5"/>
      </a:accent1>
      <a:accent2>
        <a:srgbClr val="FFAD4A"/>
      </a:accent2>
      <a:accent3>
        <a:srgbClr val="A8244B"/>
      </a:accent3>
      <a:accent4>
        <a:srgbClr val="A3E9C4"/>
      </a:accent4>
      <a:accent5>
        <a:srgbClr val="BEE3E8"/>
      </a:accent5>
      <a:accent6>
        <a:srgbClr val="DCDDDE"/>
      </a:accent6>
      <a:hlink>
        <a:srgbClr val="3F3F3F"/>
      </a:hlink>
      <a:folHlink>
        <a:srgbClr val="3F3F3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 PowerPoint Template" id="{24789E94-4083-41F6-B201-227C0CEA2100}" vid="{8A22E74E-259B-4D83-95CB-FA0F9A61414E}"/>
    </a:ext>
  </a:extLst>
</a:theme>
</file>

<file path=ppt/theme/theme2.xml><?xml version="1.0" encoding="utf-8"?>
<a:theme xmlns:a="http://schemas.openxmlformats.org/drawingml/2006/main" name="1_AB Theme">
  <a:themeElements>
    <a:clrScheme name="Custom 1">
      <a:dk1>
        <a:srgbClr val="3F3F3F"/>
      </a:dk1>
      <a:lt1>
        <a:srgbClr val="FFFFFF"/>
      </a:lt1>
      <a:dk2>
        <a:srgbClr val="59A679"/>
      </a:dk2>
      <a:lt2>
        <a:srgbClr val="DCDDDE"/>
      </a:lt2>
      <a:accent1>
        <a:srgbClr val="4DA7A5"/>
      </a:accent1>
      <a:accent2>
        <a:srgbClr val="FFAD4A"/>
      </a:accent2>
      <a:accent3>
        <a:srgbClr val="A8244B"/>
      </a:accent3>
      <a:accent4>
        <a:srgbClr val="A3E9C4"/>
      </a:accent4>
      <a:accent5>
        <a:srgbClr val="BEE3E8"/>
      </a:accent5>
      <a:accent6>
        <a:srgbClr val="DCDDDE"/>
      </a:accent6>
      <a:hlink>
        <a:srgbClr val="3F3F3F"/>
      </a:hlink>
      <a:folHlink>
        <a:srgbClr val="3F3F3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B PowerPoint Template" id="{24789E94-4083-41F6-B201-227C0CEA2100}" vid="{8A22E74E-259B-4D83-95CB-FA0F9A61414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273D3B016CE54F9B1F354A4D7F8D54" ma:contentTypeVersion="0" ma:contentTypeDescription="Create a new document." ma:contentTypeScope="" ma:versionID="b2010489132fe4b02e9878a016054c41">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B3C813-D64A-4D48-BE88-C3DF2C6CCC8C}"/>
</file>

<file path=customXml/itemProps2.xml><?xml version="1.0" encoding="utf-8"?>
<ds:datastoreItem xmlns:ds="http://schemas.openxmlformats.org/officeDocument/2006/customXml" ds:itemID="{38F451E9-BE6C-435A-9DDE-0B5C3E798ECF}"/>
</file>

<file path=customXml/itemProps3.xml><?xml version="1.0" encoding="utf-8"?>
<ds:datastoreItem xmlns:ds="http://schemas.openxmlformats.org/officeDocument/2006/customXml" ds:itemID="{B4CFF52B-9B56-4EBA-A72F-0D0807509F73}"/>
</file>

<file path=docProps/app.xml><?xml version="1.0" encoding="utf-8"?>
<Properties xmlns="http://schemas.openxmlformats.org/officeDocument/2006/extended-properties" xmlns:vt="http://schemas.openxmlformats.org/officeDocument/2006/docPropsVTypes">
  <TotalTime>660</TotalTime>
  <Words>4354</Words>
  <Application>Microsoft Office PowerPoint</Application>
  <PresentationFormat>On-screen Show (4:3)</PresentationFormat>
  <Paragraphs>283</Paragraphs>
  <Slides>53</Slides>
  <Notes>10</Notes>
  <HiddenSlides>0</HiddenSlides>
  <MMClips>4</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62" baseType="lpstr">
      <vt:lpstr>Arial</vt:lpstr>
      <vt:lpstr>Calibri</vt:lpstr>
      <vt:lpstr>Garamond</vt:lpstr>
      <vt:lpstr>Gotham Bold</vt:lpstr>
      <vt:lpstr>Gotham Light</vt:lpstr>
      <vt:lpstr>Times</vt:lpstr>
      <vt:lpstr>AB Theme</vt:lpstr>
      <vt:lpstr>1_AB Theme</vt:lpstr>
      <vt:lpstr>Acrobat Document</vt:lpstr>
      <vt:lpstr>Alaska Selected historical events – See the unseen</vt:lpstr>
      <vt:lpstr>25,000 B.C.E. to present</vt:lpstr>
      <vt:lpstr>Centuries of Life: Ahtna Copper</vt:lpstr>
      <vt:lpstr>1740s-1830s: First Contact with Russian Fur Traders and Enslavement of Aleut and Alutiiq (Unangan and Sugpiaq) people</vt:lpstr>
      <vt:lpstr>17-18th Century: European, Asian contact</vt:lpstr>
      <vt:lpstr>1700s-20th Century: Filipino immigration to Alaska</vt:lpstr>
      <vt:lpstr>1784: Refuge Rock (Awa’uq) Massacre</vt:lpstr>
      <vt:lpstr>Tara Stiller on the  Awa'uq Massacre of 1784</vt:lpstr>
      <vt:lpstr>1802: Tlingit attack Russian fort at Sitka</vt:lpstr>
      <vt:lpstr>1804: Russians and Unangan/Aleuts return to reoccupy Sitka</vt:lpstr>
      <vt:lpstr>1850s-1920s: Whale population nearly destroyed and introduction of alcohol, sugar and wheat flour</vt:lpstr>
      <vt:lpstr>Angie Wade on Mining &amp; Colonialism</vt:lpstr>
      <vt:lpstr>1867: US “purchase” of Alaska from Russia for $7.2 million</vt:lpstr>
      <vt:lpstr>1869: U.S. Military attacks Alaska Native villages</vt:lpstr>
      <vt:lpstr>1882: Tlingit shaman; 1900: Newspaper</vt:lpstr>
      <vt:lpstr>1898: Homesteading opened in Alaska </vt:lpstr>
      <vt:lpstr>Walter Tellman​ on the  Homestead Act​</vt:lpstr>
      <vt:lpstr>1900s: “The Great Death”</vt:lpstr>
      <vt:lpstr>1904: Alaska Coal Act</vt:lpstr>
      <vt:lpstr>1912, 1915: Alaska Native Brotherhood/Sisterhood forms</vt:lpstr>
      <vt:lpstr>1913: First successful Denali ascent </vt:lpstr>
      <vt:lpstr>1915: Alaska Native citizenship</vt:lpstr>
      <vt:lpstr>1918-1919: Spanish Flu Epidemic</vt:lpstr>
      <vt:lpstr>Rain Wade on the  Boarding School Era</vt:lpstr>
      <vt:lpstr>1922: Alaska Native Right to Vote</vt:lpstr>
      <vt:lpstr>1925: The Territorial Legislature passes a literacy act</vt:lpstr>
      <vt:lpstr>1925: Dog teams and drivers relay serum from Nenana to Nome</vt:lpstr>
      <vt:lpstr>1935: Establishment of Matanuska Colony, modern day Palmer</vt:lpstr>
      <vt:lpstr>1940s: Denial of resettlement plan for Jewish Holocaust Refugees in Alaska</vt:lpstr>
      <vt:lpstr>1940s: Construction of Alcan Highway</vt:lpstr>
      <vt:lpstr>1945: Alaska Anti-Discrimination Act </vt:lpstr>
      <vt:lpstr>1940s-1950s: Housing discrimination</vt:lpstr>
      <vt:lpstr>1953: Alaska Native Service hospital</vt:lpstr>
      <vt:lpstr>1956-1957: Air Force Iodine-131 study</vt:lpstr>
      <vt:lpstr>1959: Alaska becomes the 49th state</vt:lpstr>
      <vt:lpstr>1964: Great Alaska Earthquake</vt:lpstr>
      <vt:lpstr>1965-1971: Amchitka Island nuclear tests</vt:lpstr>
      <vt:lpstr>1966: Alaska Federation of Natives formed</vt:lpstr>
      <vt:lpstr>1968: North Slope oil fields confirmed</vt:lpstr>
      <vt:lpstr>1968: Community Health Aide Program </vt:lpstr>
      <vt:lpstr>1970: Literacy requirement for voting repealed</vt:lpstr>
      <vt:lpstr>1971: Alaska Native Claims Settlement Act (ANCSA)</vt:lpstr>
      <vt:lpstr>1972-1976: Tobeluk v. Lind lawsuit</vt:lpstr>
      <vt:lpstr>1978: Alaska Subsistence Law</vt:lpstr>
      <vt:lpstr>1992: Alaska Native Representation</vt:lpstr>
      <vt:lpstr>1997-1999: Alaska Native people take charge of health clinics, hospital</vt:lpstr>
      <vt:lpstr>1999: Alaska Native Heritage Center opens in Anchorage</vt:lpstr>
      <vt:lpstr>2011: Extent of sexual abuse by Catholic officials in Alaska highlighted</vt:lpstr>
      <vt:lpstr>2014: Alaska legislature officially recognizes 20 Alaska Native languages</vt:lpstr>
      <vt:lpstr>2016: Presbyterian Church apology</vt:lpstr>
      <vt:lpstr>2018: Governor Bill Walker apology</vt:lpstr>
      <vt:lpstr>2019: Katie John Day</vt:lpstr>
      <vt:lpstr>2020: No Funding for Alaska Marine Highway System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 to Face Session B: History, Power &amp; Privilege</dc:title>
  <dc:creator>David R</dc:creator>
  <cp:lastModifiedBy>Tanya Iden</cp:lastModifiedBy>
  <cp:revision>137</cp:revision>
  <cp:lastPrinted>2020-04-21T20:50:31Z</cp:lastPrinted>
  <dcterms:created xsi:type="dcterms:W3CDTF">2020-04-12T22:26:48Z</dcterms:created>
  <dcterms:modified xsi:type="dcterms:W3CDTF">2020-09-28T23:59:08Z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0x01010089273D3B016CE54F9B1F354A4D7F8D54</vt:lpwstr>
  </property>
</Properties>
</file>