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7.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8" r:id="rId3"/>
  </p:sldMasterIdLst>
  <p:notesMasterIdLst>
    <p:notesMasterId r:id="rId38"/>
  </p:notesMasterIdLst>
  <p:handoutMasterIdLst>
    <p:handoutMasterId r:id="rId39"/>
  </p:handoutMasterIdLst>
  <p:sldIdLst>
    <p:sldId id="457" r:id="rId4"/>
    <p:sldId id="499" r:id="rId5"/>
    <p:sldId id="521" r:id="rId6"/>
    <p:sldId id="460" r:id="rId7"/>
    <p:sldId id="458" r:id="rId8"/>
    <p:sldId id="522" r:id="rId9"/>
    <p:sldId id="454" r:id="rId10"/>
    <p:sldId id="431" r:id="rId11"/>
    <p:sldId id="459" r:id="rId12"/>
    <p:sldId id="512" r:id="rId13"/>
    <p:sldId id="449" r:id="rId14"/>
    <p:sldId id="461" r:id="rId15"/>
    <p:sldId id="432" r:id="rId16"/>
    <p:sldId id="434" r:id="rId17"/>
    <p:sldId id="435" r:id="rId18"/>
    <p:sldId id="428" r:id="rId19"/>
    <p:sldId id="424" r:id="rId20"/>
    <p:sldId id="437" r:id="rId21"/>
    <p:sldId id="421" r:id="rId22"/>
    <p:sldId id="419" r:id="rId23"/>
    <p:sldId id="453" r:id="rId24"/>
    <p:sldId id="513" r:id="rId25"/>
    <p:sldId id="455" r:id="rId26"/>
    <p:sldId id="425" r:id="rId27"/>
    <p:sldId id="520" r:id="rId28"/>
    <p:sldId id="427" r:id="rId29"/>
    <p:sldId id="258" r:id="rId30"/>
    <p:sldId id="426" r:id="rId31"/>
    <p:sldId id="423" r:id="rId32"/>
    <p:sldId id="456" r:id="rId33"/>
    <p:sldId id="523" r:id="rId34"/>
    <p:sldId id="448" r:id="rId35"/>
    <p:sldId id="429" r:id="rId36"/>
    <p:sldId id="447" r:id="rId37"/>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a Agnew Bemben" initials="TAB" lastIdx="42" clrIdx="0"/>
  <p:cmAuthor id="2" name="Heidi Heimerl" initials="" lastIdx="11" clrIdx="1"/>
  <p:cmAuthor id="3" name="Heidi Heimerl" initials="HH" lastIdx="4" clrIdx="2">
    <p:extLst>
      <p:ext uri="{19B8F6BF-5375-455C-9EA6-DF929625EA0E}">
        <p15:presenceInfo xmlns:p15="http://schemas.microsoft.com/office/powerpoint/2012/main" userId="S::hheimerl@agnewbeck.com::f1aeeb62-f13d-410c-83ce-7f4d7a80d5fa" providerId="AD"/>
      </p:ext>
    </p:extLst>
  </p:cmAuthor>
  <p:cmAuthor id="4" name="Tanya Iden" initials="TI" lastIdx="1" clrIdx="3">
    <p:extLst>
      <p:ext uri="{19B8F6BF-5375-455C-9EA6-DF929625EA0E}">
        <p15:presenceInfo xmlns:p15="http://schemas.microsoft.com/office/powerpoint/2012/main" userId="S::tanya@agnewbeck.com::0c1648b3-f6a9-4067-9b0e-7141880126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F40"/>
    <a:srgbClr val="1B75BB"/>
    <a:srgbClr val="F05A28"/>
    <a:srgbClr val="224099"/>
    <a:srgbClr val="996600"/>
    <a:srgbClr val="CC9900"/>
    <a:srgbClr val="FFCCFF"/>
    <a:srgbClr val="B3D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10" autoAdjust="0"/>
    <p:restoredTop sz="93772" autoAdjust="0"/>
  </p:normalViewPr>
  <p:slideViewPr>
    <p:cSldViewPr>
      <p:cViewPr varScale="1">
        <p:scale>
          <a:sx n="84" d="100"/>
          <a:sy n="84" d="100"/>
        </p:scale>
        <p:origin x="714" y="90"/>
      </p:cViewPr>
      <p:guideLst>
        <p:guide orient="horz" pos="2160"/>
        <p:guide pos="2880"/>
      </p:guideLst>
    </p:cSldViewPr>
  </p:slideViewPr>
  <p:notesTextViewPr>
    <p:cViewPr>
      <p:scale>
        <a:sx n="3" d="2"/>
        <a:sy n="3" d="2"/>
      </p:scale>
      <p:origin x="0" y="0"/>
    </p:cViewPr>
  </p:notesTextViewPr>
  <p:sorterViewPr>
    <p:cViewPr varScale="1">
      <p:scale>
        <a:sx n="1" d="1"/>
        <a:sy n="1" d="1"/>
      </p:scale>
      <p:origin x="0" y="-4194"/>
    </p:cViewPr>
  </p:sorterViewPr>
  <p:notesViewPr>
    <p:cSldViewPr>
      <p:cViewPr varScale="1">
        <p:scale>
          <a:sx n="56" d="100"/>
          <a:sy n="56" d="100"/>
        </p:scale>
        <p:origin x="174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45"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4D61B24D-EB02-426A-B0EA-2297734D4961}" type="datetimeFigureOut">
              <a:rPr lang="en-US"/>
              <a:pPr>
                <a:defRPr/>
              </a:pPr>
              <a:t>9/28/2020</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eaLnBrk="1" fontAlgn="auto" hangingPunct="1">
              <a:spcBef>
                <a:spcPts val="0"/>
              </a:spcBef>
              <a:spcAft>
                <a:spcPts val="0"/>
              </a:spcAft>
              <a:defRPr sz="1300">
                <a:latin typeface="+mn-lt"/>
              </a:defRPr>
            </a:lvl1pPr>
          </a:lstStyle>
          <a:p>
            <a:pPr>
              <a:defRPr/>
            </a:pPr>
            <a:fld id="{A34F5DE1-92F2-442A-A0E1-4FFA48CA305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9E9F38D5-545D-453D-B996-1196DBE78BBD}" type="datetimeFigureOut">
              <a:rPr lang="en-US"/>
              <a:pPr>
                <a:defRPr/>
              </a:pPr>
              <a:t>9/28/2020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eaLnBrk="1" fontAlgn="auto" hangingPunct="1">
              <a:spcBef>
                <a:spcPts val="0"/>
              </a:spcBef>
              <a:spcAft>
                <a:spcPts val="0"/>
              </a:spcAft>
              <a:defRPr sz="1300">
                <a:latin typeface="+mn-lt"/>
              </a:defRPr>
            </a:lvl1pPr>
          </a:lstStyle>
          <a:p>
            <a:pPr>
              <a:defRPr/>
            </a:pPr>
            <a:fld id="{269DE975-5F70-42C0-AA17-C7EC50E38B6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jstor.org/stable/40316489?seq=5#metadata_info_tab_content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https://www.jstor.org/stable/40316489?seq=5#metadata_info_tab_contents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DE975-5F70-42C0-AA17-C7EC50E38B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086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12</a:t>
            </a:fld>
            <a:endParaRPr lang="en-US" altLang="en-US" dirty="0"/>
          </a:p>
        </p:txBody>
      </p:sp>
    </p:spTree>
    <p:extLst>
      <p:ext uri="{BB962C8B-B14F-4D97-AF65-F5344CB8AC3E}">
        <p14:creationId xmlns:p14="http://schemas.microsoft.com/office/powerpoint/2010/main" val="82799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3812635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87560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2059297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71835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4256958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DHSS methodology relied upon death certificates. For Natives and other rural inhabitants of the Mat-</a:t>
            </a:r>
            <a:r>
              <a:rPr lang="en-US" altLang="en-US" dirty="0" err="1"/>
              <a:t>Su</a:t>
            </a:r>
            <a:r>
              <a:rPr lang="en-US" altLang="en-US" dirty="0"/>
              <a:t> region, their deaths would not have been counted unless documented by the Anchorage government hospital or railroad workers.</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2834218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19</a:t>
            </a:fld>
            <a:endParaRPr lang="en-US" altLang="en-US"/>
          </a:p>
        </p:txBody>
      </p:sp>
    </p:spTree>
    <p:extLst>
      <p:ext uri="{BB962C8B-B14F-4D97-AF65-F5344CB8AC3E}">
        <p14:creationId xmlns:p14="http://schemas.microsoft.com/office/powerpoint/2010/main" val="3724048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20</a:t>
            </a:fld>
            <a:endParaRPr lang="en-US" altLang="en-US"/>
          </a:p>
        </p:txBody>
      </p:sp>
    </p:spTree>
    <p:extLst>
      <p:ext uri="{BB962C8B-B14F-4D97-AF65-F5344CB8AC3E}">
        <p14:creationId xmlns:p14="http://schemas.microsoft.com/office/powerpoint/2010/main" val="3055763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21</a:t>
            </a:fld>
            <a:endParaRPr lang="en-US" altLang="en-US"/>
          </a:p>
        </p:txBody>
      </p:sp>
    </p:spTree>
    <p:extLst>
      <p:ext uri="{BB962C8B-B14F-4D97-AF65-F5344CB8AC3E}">
        <p14:creationId xmlns:p14="http://schemas.microsoft.com/office/powerpoint/2010/main" val="2912355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DE975-5F70-42C0-AA17-C7EC50E38B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6892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 Wade is a member of Chickaloon Native Village and a resident of the Mat-</a:t>
            </a:r>
            <a:r>
              <a:rPr lang="en-US" dirty="0" err="1"/>
              <a:t>Su</a:t>
            </a:r>
            <a:r>
              <a:rPr lang="en-US" dirty="0"/>
              <a:t> Valley. In this clip she reflects on the boarding school era and its impact on her mother and her mother's siblings.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DE975-5F70-42C0-AA17-C7EC50E38B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4661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23</a:t>
            </a:fld>
            <a:endParaRPr lang="en-US" altLang="en-US"/>
          </a:p>
        </p:txBody>
      </p:sp>
    </p:spTree>
    <p:extLst>
      <p:ext uri="{BB962C8B-B14F-4D97-AF65-F5344CB8AC3E}">
        <p14:creationId xmlns:p14="http://schemas.microsoft.com/office/powerpoint/2010/main" val="1972171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24</a:t>
            </a:fld>
            <a:endParaRPr lang="en-US" altLang="en-US"/>
          </a:p>
        </p:txBody>
      </p:sp>
    </p:spTree>
    <p:extLst>
      <p:ext uri="{BB962C8B-B14F-4D97-AF65-F5344CB8AC3E}">
        <p14:creationId xmlns:p14="http://schemas.microsoft.com/office/powerpoint/2010/main" val="3301890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 Wade is a member of Chickaloon Native Village and a resident of the Mat-</a:t>
            </a:r>
            <a:r>
              <a:rPr lang="en-US" dirty="0" err="1"/>
              <a:t>Su</a:t>
            </a:r>
            <a:r>
              <a:rPr lang="en-US" dirty="0"/>
              <a:t> Valley. In this audio clip she talks about the way racism is structured into our vocabulary and our place names.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DE975-5F70-42C0-AA17-C7EC50E38B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164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26</a:t>
            </a:fld>
            <a:endParaRPr lang="en-US" altLang="en-US"/>
          </a:p>
        </p:txBody>
      </p:sp>
    </p:spTree>
    <p:extLst>
      <p:ext uri="{BB962C8B-B14F-4D97-AF65-F5344CB8AC3E}">
        <p14:creationId xmlns:p14="http://schemas.microsoft.com/office/powerpoint/2010/main" val="2548658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27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28</a:t>
            </a:fld>
            <a:endParaRPr lang="en-US" altLang="en-US"/>
          </a:p>
        </p:txBody>
      </p:sp>
    </p:spTree>
    <p:extLst>
      <p:ext uri="{BB962C8B-B14F-4D97-AF65-F5344CB8AC3E}">
        <p14:creationId xmlns:p14="http://schemas.microsoft.com/office/powerpoint/2010/main" val="694823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29</a:t>
            </a:fld>
            <a:endParaRPr lang="en-US" altLang="en-US"/>
          </a:p>
        </p:txBody>
      </p:sp>
    </p:spTree>
    <p:extLst>
      <p:ext uri="{BB962C8B-B14F-4D97-AF65-F5344CB8AC3E}">
        <p14:creationId xmlns:p14="http://schemas.microsoft.com/office/powerpoint/2010/main" val="1589496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30</a:t>
            </a:fld>
            <a:endParaRPr lang="en-US" altLang="en-US"/>
          </a:p>
        </p:txBody>
      </p:sp>
    </p:spTree>
    <p:extLst>
      <p:ext uri="{BB962C8B-B14F-4D97-AF65-F5344CB8AC3E}">
        <p14:creationId xmlns:p14="http://schemas.microsoft.com/office/powerpoint/2010/main" val="3964309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32</a:t>
            </a:fld>
            <a:endParaRPr lang="en-US" altLang="en-US"/>
          </a:p>
        </p:txBody>
      </p:sp>
    </p:spTree>
    <p:extLst>
      <p:ext uri="{BB962C8B-B14F-4D97-AF65-F5344CB8AC3E}">
        <p14:creationId xmlns:p14="http://schemas.microsoft.com/office/powerpoint/2010/main" val="167463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4</a:t>
            </a:fld>
            <a:endParaRPr lang="en-US" altLang="en-US" dirty="0"/>
          </a:p>
        </p:txBody>
      </p:sp>
    </p:spTree>
    <p:extLst>
      <p:ext uri="{BB962C8B-B14F-4D97-AF65-F5344CB8AC3E}">
        <p14:creationId xmlns:p14="http://schemas.microsoft.com/office/powerpoint/2010/main" val="711067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33</a:t>
            </a:fld>
            <a:endParaRPr lang="en-US" altLang="en-US"/>
          </a:p>
        </p:txBody>
      </p:sp>
    </p:spTree>
    <p:extLst>
      <p:ext uri="{BB962C8B-B14F-4D97-AF65-F5344CB8AC3E}">
        <p14:creationId xmlns:p14="http://schemas.microsoft.com/office/powerpoint/2010/main" val="2898245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Arial" panose="020B0604020202020204" pitchFamily="34" charset="0"/>
              <a:buNone/>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34</a:t>
            </a:fld>
            <a:endParaRPr lang="en-US" altLang="en-US"/>
          </a:p>
        </p:txBody>
      </p:sp>
    </p:spTree>
    <p:extLst>
      <p:ext uri="{BB962C8B-B14F-4D97-AF65-F5344CB8AC3E}">
        <p14:creationId xmlns:p14="http://schemas.microsoft.com/office/powerpoint/2010/main" val="1249859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5</a:t>
            </a:fld>
            <a:endParaRPr lang="en-US" altLang="en-US" dirty="0"/>
          </a:p>
        </p:txBody>
      </p:sp>
    </p:spTree>
    <p:extLst>
      <p:ext uri="{BB962C8B-B14F-4D97-AF65-F5344CB8AC3E}">
        <p14:creationId xmlns:p14="http://schemas.microsoft.com/office/powerpoint/2010/main" val="146160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7</a:t>
            </a:fld>
            <a:endParaRPr lang="en-US" altLang="en-US"/>
          </a:p>
        </p:txBody>
      </p:sp>
    </p:spTree>
    <p:extLst>
      <p:ext uri="{BB962C8B-B14F-4D97-AF65-F5344CB8AC3E}">
        <p14:creationId xmlns:p14="http://schemas.microsoft.com/office/powerpoint/2010/main" val="2164994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8</a:t>
            </a:fld>
            <a:endParaRPr lang="en-US" altLang="en-US"/>
          </a:p>
        </p:txBody>
      </p:sp>
    </p:spTree>
    <p:extLst>
      <p:ext uri="{BB962C8B-B14F-4D97-AF65-F5344CB8AC3E}">
        <p14:creationId xmlns:p14="http://schemas.microsoft.com/office/powerpoint/2010/main" val="204217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9</a:t>
            </a:fld>
            <a:endParaRPr lang="en-US" altLang="en-US" dirty="0"/>
          </a:p>
        </p:txBody>
      </p:sp>
    </p:spTree>
    <p:extLst>
      <p:ext uri="{BB962C8B-B14F-4D97-AF65-F5344CB8AC3E}">
        <p14:creationId xmlns:p14="http://schemas.microsoft.com/office/powerpoint/2010/main" val="3330648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Angie Wade is a member of Chickaloon Native Village and a resident of the Mat-</a:t>
            </a:r>
            <a:r>
              <a:rPr lang="en-US" dirty="0" err="1"/>
              <a:t>Su</a:t>
            </a:r>
            <a:r>
              <a:rPr lang="en-US" dirty="0"/>
              <a:t> Valley. In this clip she reflects on her family's history in the context of colonialism.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DE975-5F70-42C0-AA17-C7EC50E38B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40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4061444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76200"/>
            <a:ext cx="91440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userDrawn="1"/>
        </p:nvSpPr>
        <p:spPr>
          <a:xfrm>
            <a:off x="0" y="0"/>
            <a:ext cx="9144000" cy="92075"/>
          </a:xfrm>
          <a:prstGeom prst="rect">
            <a:avLst/>
          </a:prstGeom>
          <a:solidFill>
            <a:srgbClr val="224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p:cNvSpPr/>
          <p:nvPr userDrawn="1"/>
        </p:nvSpPr>
        <p:spPr>
          <a:xfrm>
            <a:off x="0" y="3227413"/>
            <a:ext cx="9144000" cy="126244"/>
          </a:xfrm>
          <a:prstGeom prst="rect">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304800" y="1524000"/>
            <a:ext cx="8458200" cy="1613795"/>
          </a:xfrm>
        </p:spPr>
        <p:txBody>
          <a:bodyPr anchor="t"/>
          <a:lstStyle>
            <a:lvl1pPr algn="l">
              <a:defRPr sz="4500" baseline="0">
                <a:latin typeface="Calibri" panose="020F0502020204030204" pitchFamily="34" charset="0"/>
                <a:cs typeface="Gotham Bold" pitchFamily="50" charset="0"/>
              </a:defRPr>
            </a:lvl1pPr>
          </a:lstStyle>
          <a:p>
            <a:r>
              <a:rPr lang="en-US" dirty="0"/>
              <a:t>Click to edit Master title style</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7010"/>
          <a:stretch/>
        </p:blipFill>
        <p:spPr>
          <a:xfrm>
            <a:off x="0" y="3340239"/>
            <a:ext cx="4459023" cy="3570882"/>
          </a:xfrm>
          <a:prstGeom prst="rect">
            <a:avLst/>
          </a:prstGeom>
        </p:spPr>
      </p:pic>
      <p:pic>
        <p:nvPicPr>
          <p:cNvPr id="11" name="Picture 10">
            <a:extLst>
              <a:ext uri="{FF2B5EF4-FFF2-40B4-BE49-F238E27FC236}">
                <a16:creationId xmlns:a16="http://schemas.microsoft.com/office/drawing/2014/main" id="{7244CC15-21DD-4007-918D-041ACE8E32EF}"/>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381000"/>
            <a:ext cx="3048000" cy="827307"/>
          </a:xfrm>
          <a:prstGeom prst="rect">
            <a:avLst/>
          </a:prstGeom>
          <a:noFill/>
          <a:ln>
            <a:noFill/>
          </a:ln>
        </p:spPr>
      </p:pic>
      <p:pic>
        <p:nvPicPr>
          <p:cNvPr id="12" name="Picture 11" descr="A picture containing bicycle, sitting, small, table&#10;&#10;Description automatically generated">
            <a:extLst>
              <a:ext uri="{FF2B5EF4-FFF2-40B4-BE49-F238E27FC236}">
                <a16:creationId xmlns:a16="http://schemas.microsoft.com/office/drawing/2014/main" id="{E58C801D-94F5-4F2E-86D7-2B34F2AA7C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600"/>
          <a:stretch/>
        </p:blipFill>
        <p:spPr>
          <a:xfrm>
            <a:off x="4459023" y="3344268"/>
            <a:ext cx="4684977" cy="3570882"/>
          </a:xfrm>
          <a:prstGeom prst="rect">
            <a:avLst/>
          </a:prstGeom>
        </p:spPr>
      </p:pic>
    </p:spTree>
    <p:extLst>
      <p:ext uri="{BB962C8B-B14F-4D97-AF65-F5344CB8AC3E}">
        <p14:creationId xmlns:p14="http://schemas.microsoft.com/office/powerpoint/2010/main" val="1558146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76200"/>
            <a:ext cx="91440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0"/>
            <a:ext cx="9144000" cy="92075"/>
          </a:xfrm>
          <a:prstGeom prst="rect">
            <a:avLst/>
          </a:prstGeom>
          <a:solidFill>
            <a:srgbClr val="224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p:cNvSpPr/>
          <p:nvPr userDrawn="1"/>
        </p:nvSpPr>
        <p:spPr>
          <a:xfrm>
            <a:off x="0" y="3227413"/>
            <a:ext cx="9144000" cy="126244"/>
          </a:xfrm>
          <a:prstGeom prst="rect">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ctrTitle"/>
          </p:nvPr>
        </p:nvSpPr>
        <p:spPr>
          <a:xfrm>
            <a:off x="304800" y="1524000"/>
            <a:ext cx="8458200" cy="1613795"/>
          </a:xfrm>
        </p:spPr>
        <p:txBody>
          <a:bodyPr anchor="t"/>
          <a:lstStyle>
            <a:lvl1pPr algn="l">
              <a:defRPr sz="4500" baseline="0">
                <a:latin typeface="Calibri" panose="020F0502020204030204" pitchFamily="34" charset="0"/>
                <a:cs typeface="Gotham Bold" pitchFamily="50" charset="0"/>
              </a:defRPr>
            </a:lvl1pPr>
          </a:lstStyle>
          <a:p>
            <a:r>
              <a:rPr lang="en-US" dirty="0"/>
              <a:t>Click to edit Master title style</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7010"/>
          <a:stretch/>
        </p:blipFill>
        <p:spPr>
          <a:xfrm>
            <a:off x="0" y="3340239"/>
            <a:ext cx="4459023" cy="3570882"/>
          </a:xfrm>
          <a:prstGeom prst="rect">
            <a:avLst/>
          </a:prstGeom>
        </p:spPr>
      </p:pic>
      <p:pic>
        <p:nvPicPr>
          <p:cNvPr id="11" name="Picture 10">
            <a:extLst>
              <a:ext uri="{FF2B5EF4-FFF2-40B4-BE49-F238E27FC236}">
                <a16:creationId xmlns:a16="http://schemas.microsoft.com/office/drawing/2014/main" id="{7244CC15-21DD-4007-918D-041ACE8E32EF}"/>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381000"/>
            <a:ext cx="3048000" cy="827307"/>
          </a:xfrm>
          <a:prstGeom prst="rect">
            <a:avLst/>
          </a:prstGeom>
          <a:noFill/>
          <a:ln>
            <a:noFill/>
          </a:ln>
        </p:spPr>
      </p:pic>
      <p:pic>
        <p:nvPicPr>
          <p:cNvPr id="12" name="Picture 11" descr="A picture containing bicycle, sitting, small, table&#10;&#10;Description automatically generated">
            <a:extLst>
              <a:ext uri="{FF2B5EF4-FFF2-40B4-BE49-F238E27FC236}">
                <a16:creationId xmlns:a16="http://schemas.microsoft.com/office/drawing/2014/main" id="{E58C801D-94F5-4F2E-86D7-2B34F2AA7C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600"/>
          <a:stretch/>
        </p:blipFill>
        <p:spPr>
          <a:xfrm>
            <a:off x="4459023" y="3344268"/>
            <a:ext cx="4684977" cy="3570882"/>
          </a:xfrm>
          <a:prstGeom prst="rect">
            <a:avLst/>
          </a:prstGeom>
        </p:spPr>
      </p:pic>
    </p:spTree>
    <p:extLst>
      <p:ext uri="{BB962C8B-B14F-4D97-AF65-F5344CB8AC3E}">
        <p14:creationId xmlns:p14="http://schemas.microsoft.com/office/powerpoint/2010/main" val="159543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00">
                <a:latin typeface="+mj-lt"/>
                <a:cs typeface="Gotham Bold"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a:latin typeface="+mj-lt"/>
                <a:cs typeface="Gotham Light" pitchFamily="50" charset="0"/>
              </a:defRPr>
            </a:lvl1pPr>
            <a:lvl2pPr>
              <a:defRPr>
                <a:latin typeface="+mj-lt"/>
                <a:cs typeface="Gotham Light" pitchFamily="50" charset="0"/>
              </a:defRPr>
            </a:lvl2pPr>
            <a:lvl3pPr>
              <a:defRPr>
                <a:latin typeface="+mj-lt"/>
                <a:cs typeface="Gotham Light" pitchFamily="50" charset="0"/>
              </a:defRPr>
            </a:lvl3pPr>
            <a:lvl4pPr>
              <a:defRPr>
                <a:latin typeface="+mj-lt"/>
                <a:cs typeface="Gotham Light" pitchFamily="50" charset="0"/>
              </a:defRPr>
            </a:lvl4pPr>
            <a:lvl5pPr>
              <a:defRPr>
                <a:latin typeface="+mj-lt"/>
                <a:cs typeface="Gotham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D15A0EE8-9CEE-416A-A405-B34BD645285B}" type="slidenum">
              <a:rPr lang="en-US" smtClean="0"/>
              <a:pPr>
                <a:defRPr/>
              </a:pPr>
              <a:t>‹#›</a:t>
            </a:fld>
            <a:endParaRPr lang="en-US" dirty="0"/>
          </a:p>
        </p:txBody>
      </p:sp>
      <p:sp>
        <p:nvSpPr>
          <p:cNvPr id="5"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71021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0F114A82-124D-4A90-BEF9-C579567A7538}" type="slidenum">
              <a:rPr lang="en-US"/>
              <a:pPr>
                <a:defRPr/>
              </a:pPr>
              <a:t>‹#›</a:t>
            </a:fld>
            <a:endParaRPr lang="en-US" dirty="0"/>
          </a:p>
        </p:txBody>
      </p:sp>
      <p:sp>
        <p:nvSpPr>
          <p:cNvPr id="4"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4123859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5B39D76B-2D9F-4800-A2A9-697C9D4AB25D}" type="slidenum">
              <a:rPr lang="en-US"/>
              <a:pPr>
                <a:defRPr/>
              </a:pPr>
              <a:t>‹#›</a:t>
            </a:fld>
            <a:endParaRPr lang="en-US" dirty="0"/>
          </a:p>
        </p:txBody>
      </p:sp>
      <p:sp>
        <p:nvSpPr>
          <p:cNvPr id="3"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513554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Welcome + Intr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00347"/>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00347"/>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ECBA8D29-90E0-4501-9BA7-F4E9D7F5ABEA}" type="slidenum">
              <a:rPr lang="en-US"/>
              <a:pPr>
                <a:defRPr/>
              </a:pPr>
              <a:t>‹#›</a:t>
            </a:fld>
            <a:endParaRPr lang="en-US" dirty="0"/>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185489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solidFill>
                  <a:schemeClr val="tx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pPr>
              <a:defRPr/>
            </a:pPr>
            <a:fld id="{7FE198B0-8989-46B3-808E-03C9850B9C80}" type="slidenum">
              <a:rPr lang="en-US"/>
              <a:pPr>
                <a:defRPr/>
              </a:pPr>
              <a:t>‹#›</a:t>
            </a:fld>
            <a:endParaRPr lang="en-US" dirty="0"/>
          </a:p>
        </p:txBody>
      </p:sp>
      <p:sp>
        <p:nvSpPr>
          <p:cNvPr id="8"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67823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atin typeface="+mj-lt"/>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084395B5-49B0-417D-80F1-E2407035CF7D}" type="slidenum">
              <a:rPr lang="en-US"/>
              <a:pPr>
                <a:defRPr/>
              </a:pPr>
              <a:t>‹#›</a:t>
            </a:fld>
            <a:endParaRPr lang="en-US" dirty="0"/>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052345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0">
                <a:latin typeface="+mj-lt"/>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7DA28190-0790-43B5-9F3A-F654FAD13378}" type="slidenum">
              <a:rPr lang="en-US"/>
              <a:pPr>
                <a:defRPr/>
              </a:pPr>
              <a:t>‹#›</a:t>
            </a:fld>
            <a:endParaRPr lang="en-US" dirty="0"/>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86581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atin typeface="+mj-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6"/>
          <p:cNvSpPr>
            <a:spLocks noGrp="1"/>
          </p:cNvSpPr>
          <p:nvPr>
            <p:ph type="sldNum" sz="quarter" idx="10"/>
          </p:nvPr>
        </p:nvSpPr>
        <p:spPr/>
        <p:txBody>
          <a:bodyPr/>
          <a:lstStyle>
            <a:lvl1pPr>
              <a:defRPr/>
            </a:lvl1pPr>
          </a:lstStyle>
          <a:p>
            <a:pPr>
              <a:defRPr/>
            </a:pPr>
            <a:fld id="{F7DEAC0F-41C5-46A8-A97E-1F065FA6C839}" type="slidenum">
              <a:rPr lang="en-US"/>
              <a:pPr>
                <a:defRPr/>
              </a:pPr>
              <a:t>‹#›</a:t>
            </a:fld>
            <a:endParaRPr lang="en-US" dirty="0"/>
          </a:p>
        </p:txBody>
      </p:sp>
      <p:sp>
        <p:nvSpPr>
          <p:cNvPr id="5"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515333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446484"/>
            <a:ext cx="3750469" cy="577750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56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00">
                <a:latin typeface="+mj-lt"/>
                <a:cs typeface="Gotham Bold"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a:latin typeface="+mj-lt"/>
                <a:cs typeface="Gotham Light" pitchFamily="50" charset="0"/>
              </a:defRPr>
            </a:lvl1pPr>
            <a:lvl2pPr>
              <a:defRPr>
                <a:latin typeface="+mj-lt"/>
                <a:cs typeface="Gotham Light" pitchFamily="50" charset="0"/>
              </a:defRPr>
            </a:lvl2pPr>
            <a:lvl3pPr>
              <a:defRPr>
                <a:latin typeface="+mj-lt"/>
                <a:cs typeface="Gotham Light" pitchFamily="50" charset="0"/>
              </a:defRPr>
            </a:lvl3pPr>
            <a:lvl4pPr>
              <a:defRPr>
                <a:latin typeface="+mj-lt"/>
                <a:cs typeface="Gotham Light" pitchFamily="50" charset="0"/>
              </a:defRPr>
            </a:lvl4pPr>
            <a:lvl5pPr>
              <a:defRPr>
                <a:latin typeface="+mj-lt"/>
                <a:cs typeface="Gotham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D15A0EE8-9CEE-416A-A405-B34BD645285B}" type="slidenum">
              <a:rPr lang="en-US" smtClean="0"/>
              <a:pPr>
                <a:defRPr/>
              </a:pPr>
              <a:t>‹#›</a:t>
            </a:fld>
            <a:endParaRPr lang="en-US" dirty="0"/>
          </a:p>
        </p:txBody>
      </p:sp>
      <p:sp>
        <p:nvSpPr>
          <p:cNvPr id="5"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065903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76200"/>
            <a:ext cx="91440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userDrawn="1"/>
        </p:nvSpPr>
        <p:spPr>
          <a:xfrm>
            <a:off x="0" y="0"/>
            <a:ext cx="9144000" cy="92075"/>
          </a:xfrm>
          <a:prstGeom prst="rect">
            <a:avLst/>
          </a:prstGeom>
          <a:solidFill>
            <a:srgbClr val="224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p:cNvSpPr/>
          <p:nvPr userDrawn="1"/>
        </p:nvSpPr>
        <p:spPr>
          <a:xfrm>
            <a:off x="0" y="3227413"/>
            <a:ext cx="9144000" cy="126244"/>
          </a:xfrm>
          <a:prstGeom prst="rect">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304800" y="1524000"/>
            <a:ext cx="8458200" cy="1613795"/>
          </a:xfrm>
        </p:spPr>
        <p:txBody>
          <a:bodyPr anchor="t"/>
          <a:lstStyle>
            <a:lvl1pPr algn="l">
              <a:defRPr sz="4500" baseline="0">
                <a:latin typeface="Calibri" panose="020F0502020204030204" pitchFamily="34" charset="0"/>
                <a:cs typeface="Gotham Bold" pitchFamily="50" charset="0"/>
              </a:defRPr>
            </a:lvl1pPr>
          </a:lstStyle>
          <a:p>
            <a:r>
              <a:rPr lang="en-US" dirty="0"/>
              <a:t>Click to edit Master title style</a:t>
            </a:r>
          </a:p>
        </p:txBody>
      </p:sp>
      <p:pic>
        <p:nvPicPr>
          <p:cNvPr id="11" name="Picture 10">
            <a:extLst>
              <a:ext uri="{FF2B5EF4-FFF2-40B4-BE49-F238E27FC236}">
                <a16:creationId xmlns:a16="http://schemas.microsoft.com/office/drawing/2014/main" id="{7244CC15-21DD-4007-918D-041ACE8E32EF}"/>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81000"/>
            <a:ext cx="3048000" cy="827307"/>
          </a:xfrm>
          <a:prstGeom prst="rect">
            <a:avLst/>
          </a:prstGeom>
          <a:noFill/>
          <a:ln>
            <a:noFill/>
          </a:ln>
        </p:spPr>
      </p:pic>
    </p:spTree>
    <p:extLst>
      <p:ext uri="{BB962C8B-B14F-4D97-AF65-F5344CB8AC3E}">
        <p14:creationId xmlns:p14="http://schemas.microsoft.com/office/powerpoint/2010/main" val="3149210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00">
                <a:latin typeface="+mj-lt"/>
                <a:cs typeface="Gotham Bold"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a:latin typeface="+mj-lt"/>
                <a:cs typeface="Gotham Light" pitchFamily="50" charset="0"/>
              </a:defRPr>
            </a:lvl1pPr>
            <a:lvl2pPr>
              <a:defRPr>
                <a:latin typeface="+mj-lt"/>
                <a:cs typeface="Gotham Light" pitchFamily="50" charset="0"/>
              </a:defRPr>
            </a:lvl2pPr>
            <a:lvl3pPr>
              <a:defRPr>
                <a:latin typeface="+mj-lt"/>
                <a:cs typeface="Gotham Light" pitchFamily="50" charset="0"/>
              </a:defRPr>
            </a:lvl3pPr>
            <a:lvl4pPr>
              <a:defRPr>
                <a:latin typeface="+mj-lt"/>
                <a:cs typeface="Gotham Light" pitchFamily="50" charset="0"/>
              </a:defRPr>
            </a:lvl4pPr>
            <a:lvl5pPr>
              <a:defRPr>
                <a:latin typeface="+mj-lt"/>
                <a:cs typeface="Gotham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D15A0EE8-9CEE-416A-A405-B34BD645285B}" type="slidenum">
              <a:rPr lang="en-US" smtClean="0"/>
              <a:pPr>
                <a:defRPr/>
              </a:pPr>
              <a:t>‹#›</a:t>
            </a:fld>
            <a:endParaRPr lang="en-US" dirty="0"/>
          </a:p>
        </p:txBody>
      </p:sp>
      <p:sp>
        <p:nvSpPr>
          <p:cNvPr id="5"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3134165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0F114A82-124D-4A90-BEF9-C579567A7538}" type="slidenum">
              <a:rPr lang="en-US"/>
              <a:pPr>
                <a:defRPr/>
              </a:pPr>
              <a:t>‹#›</a:t>
            </a:fld>
            <a:endParaRPr lang="en-US"/>
          </a:p>
        </p:txBody>
      </p:sp>
      <p:sp>
        <p:nvSpPr>
          <p:cNvPr id="4"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2585390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5B39D76B-2D9F-4800-A2A9-697C9D4AB25D}" type="slidenum">
              <a:rPr lang="en-US"/>
              <a:pPr>
                <a:defRPr/>
              </a:pPr>
              <a:t>‹#›</a:t>
            </a:fld>
            <a:endParaRPr lang="en-US"/>
          </a:p>
        </p:txBody>
      </p:sp>
      <p:sp>
        <p:nvSpPr>
          <p:cNvPr id="3"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57625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1_Welcome + Intr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00347"/>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00347"/>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ECBA8D29-90E0-4501-9BA7-F4E9D7F5ABEA}" type="slidenum">
              <a:rPr lang="en-US"/>
              <a:pPr>
                <a:defRPr/>
              </a:pPr>
              <a:t>‹#›</a:t>
            </a:fld>
            <a:endParaRPr lang="en-US"/>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2404203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solidFill>
                  <a:schemeClr val="tx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pPr>
              <a:defRPr/>
            </a:pPr>
            <a:fld id="{7FE198B0-8989-46B3-808E-03C9850B9C80}" type="slidenum">
              <a:rPr lang="en-US"/>
              <a:pPr>
                <a:defRPr/>
              </a:pPr>
              <a:t>‹#›</a:t>
            </a:fld>
            <a:endParaRPr lang="en-US"/>
          </a:p>
        </p:txBody>
      </p:sp>
      <p:sp>
        <p:nvSpPr>
          <p:cNvPr id="8"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676859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atin typeface="+mj-lt"/>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084395B5-49B0-417D-80F1-E2407035CF7D}" type="slidenum">
              <a:rPr lang="en-US"/>
              <a:pPr>
                <a:defRPr/>
              </a:pPr>
              <a:t>‹#›</a:t>
            </a:fld>
            <a:endParaRPr lang="en-US"/>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1140624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0">
                <a:latin typeface="+mj-lt"/>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7DA28190-0790-43B5-9F3A-F654FAD13378}" type="slidenum">
              <a:rPr lang="en-US"/>
              <a:pPr>
                <a:defRPr/>
              </a:pPr>
              <a:t>‹#›</a:t>
            </a:fld>
            <a:endParaRPr lang="en-US"/>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1063179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atin typeface="+mj-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6"/>
          <p:cNvSpPr>
            <a:spLocks noGrp="1"/>
          </p:cNvSpPr>
          <p:nvPr>
            <p:ph type="sldNum" sz="quarter" idx="10"/>
          </p:nvPr>
        </p:nvSpPr>
        <p:spPr/>
        <p:txBody>
          <a:bodyPr/>
          <a:lstStyle>
            <a:lvl1pPr>
              <a:defRPr/>
            </a:lvl1pPr>
          </a:lstStyle>
          <a:p>
            <a:pPr>
              <a:defRPr/>
            </a:pPr>
            <a:fld id="{F7DEAC0F-41C5-46A8-A97E-1F065FA6C839}" type="slidenum">
              <a:rPr lang="en-US"/>
              <a:pPr>
                <a:defRPr/>
              </a:pPr>
              <a:t>‹#›</a:t>
            </a:fld>
            <a:endParaRPr lang="en-US"/>
          </a:p>
        </p:txBody>
      </p:sp>
      <p:sp>
        <p:nvSpPr>
          <p:cNvPr id="5"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711516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446484"/>
            <a:ext cx="3750469" cy="577750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347299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0F114A82-124D-4A90-BEF9-C579567A7538}" type="slidenum">
              <a:rPr lang="en-US"/>
              <a:pPr>
                <a:defRPr/>
              </a:pPr>
              <a:t>‹#›</a:t>
            </a:fld>
            <a:endParaRPr lang="en-US"/>
          </a:p>
        </p:txBody>
      </p:sp>
      <p:sp>
        <p:nvSpPr>
          <p:cNvPr id="4"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930759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3452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7905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5B39D76B-2D9F-4800-A2A9-697C9D4AB25D}" type="slidenum">
              <a:rPr lang="en-US"/>
              <a:pPr>
                <a:defRPr/>
              </a:pPr>
              <a:t>‹#›</a:t>
            </a:fld>
            <a:endParaRPr lang="en-US"/>
          </a:p>
        </p:txBody>
      </p:sp>
      <p:sp>
        <p:nvSpPr>
          <p:cNvPr id="3"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270306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Welcome + Intr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00347"/>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00347"/>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ECBA8D29-90E0-4501-9BA7-F4E9D7F5ABEA}" type="slidenum">
              <a:rPr lang="en-US"/>
              <a:pPr>
                <a:defRPr/>
              </a:pPr>
              <a:t>‹#›</a:t>
            </a:fld>
            <a:endParaRPr lang="en-US"/>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333438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solidFill>
                  <a:schemeClr val="tx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pPr>
              <a:defRPr/>
            </a:pPr>
            <a:fld id="{7FE198B0-8989-46B3-808E-03C9850B9C80}" type="slidenum">
              <a:rPr lang="en-US"/>
              <a:pPr>
                <a:defRPr/>
              </a:pPr>
              <a:t>‹#›</a:t>
            </a:fld>
            <a:endParaRPr lang="en-US"/>
          </a:p>
        </p:txBody>
      </p:sp>
      <p:sp>
        <p:nvSpPr>
          <p:cNvPr id="8"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313195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atin typeface="+mj-lt"/>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084395B5-49B0-417D-80F1-E2407035CF7D}" type="slidenum">
              <a:rPr lang="en-US"/>
              <a:pPr>
                <a:defRPr/>
              </a:pPr>
              <a:t>‹#›</a:t>
            </a:fld>
            <a:endParaRPr lang="en-US"/>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282548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0">
                <a:latin typeface="+mj-lt"/>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7DA28190-0790-43B5-9F3A-F654FAD13378}" type="slidenum">
              <a:rPr lang="en-US"/>
              <a:pPr>
                <a:defRPr/>
              </a:pPr>
              <a:t>‹#›</a:t>
            </a:fld>
            <a:endParaRPr lang="en-US"/>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201541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atin typeface="+mj-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6"/>
          <p:cNvSpPr>
            <a:spLocks noGrp="1"/>
          </p:cNvSpPr>
          <p:nvPr>
            <p:ph type="sldNum" sz="quarter" idx="10"/>
          </p:nvPr>
        </p:nvSpPr>
        <p:spPr/>
        <p:txBody>
          <a:bodyPr/>
          <a:lstStyle>
            <a:lvl1pPr>
              <a:defRPr/>
            </a:lvl1pPr>
          </a:lstStyle>
          <a:p>
            <a:pPr>
              <a:defRPr/>
            </a:pPr>
            <a:fld id="{F7DEAC0F-41C5-46A8-A97E-1F065FA6C839}" type="slidenum">
              <a:rPr lang="en-US"/>
              <a:pPr>
                <a:defRPr/>
              </a:pPr>
              <a:t>‹#›</a:t>
            </a:fld>
            <a:endParaRPr lang="en-US"/>
          </a:p>
        </p:txBody>
      </p:sp>
      <p:sp>
        <p:nvSpPr>
          <p:cNvPr id="5"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02238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6600">
            <a:alpha val="2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274638"/>
            <a:ext cx="8229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71488" y="1428750"/>
            <a:ext cx="82296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p:cNvSpPr>
            <a:spLocks noGrp="1"/>
          </p:cNvSpPr>
          <p:nvPr>
            <p:ph type="sldNum" sz="quarter" idx="4"/>
          </p:nvPr>
        </p:nvSpPr>
        <p:spPr>
          <a:xfrm>
            <a:off x="7970838" y="6286500"/>
            <a:ext cx="73025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schemeClr val="tx1">
                    <a:tint val="75000"/>
                  </a:schemeClr>
                </a:solidFill>
                <a:latin typeface="+mn-lt"/>
              </a:defRPr>
            </a:lvl1pPr>
          </a:lstStyle>
          <a:p>
            <a:pPr>
              <a:defRPr/>
            </a:pPr>
            <a:fld id="{1A05C887-EEA0-482A-A90F-CFAF1794724F}" type="slidenum">
              <a:rPr lang="en-US"/>
              <a:pPr>
                <a:defRPr/>
              </a:pPr>
              <a:t>‹#›</a:t>
            </a:fld>
            <a:endParaRPr lang="en-US" dirty="0"/>
          </a:p>
        </p:txBody>
      </p:sp>
      <p:sp>
        <p:nvSpPr>
          <p:cNvPr id="5" name="Rectangle 4"/>
          <p:cNvSpPr/>
          <p:nvPr/>
        </p:nvSpPr>
        <p:spPr>
          <a:xfrm>
            <a:off x="0" y="0"/>
            <a:ext cx="9144000" cy="92075"/>
          </a:xfrm>
          <a:prstGeom prst="rect">
            <a:avLst/>
          </a:prstGeom>
          <a:solidFill>
            <a:srgbClr val="224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
        <p:nvSpPr>
          <p:cNvPr id="6" name="Rectangle 5"/>
          <p:cNvSpPr/>
          <p:nvPr/>
        </p:nvSpPr>
        <p:spPr>
          <a:xfrm>
            <a:off x="0" y="6730002"/>
            <a:ext cx="9144000" cy="136525"/>
          </a:xfrm>
          <a:prstGeom prst="rect">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ooter Placeholder 9"/>
          <p:cNvSpPr>
            <a:spLocks noGrp="1"/>
          </p:cNvSpPr>
          <p:nvPr>
            <p:ph type="ftr" sz="quarter" idx="3"/>
          </p:nvPr>
        </p:nvSpPr>
        <p:spPr>
          <a:xfrm>
            <a:off x="914400" y="6286500"/>
            <a:ext cx="6919913"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pic>
        <p:nvPicPr>
          <p:cNvPr id="9" name="Picture 8">
            <a:extLst>
              <a:ext uri="{FF2B5EF4-FFF2-40B4-BE49-F238E27FC236}">
                <a16:creationId xmlns:a16="http://schemas.microsoft.com/office/drawing/2014/main" id="{422259F7-2CC4-4321-AA11-B52D7F974F83}"/>
              </a:ext>
            </a:extLst>
          </p:cNvPr>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95287" y="6084032"/>
            <a:ext cx="1828800" cy="47647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hdr="0" dt="0"/>
  <p:txStyles>
    <p:titleStyle>
      <a:lvl1pPr algn="l" rtl="0" eaLnBrk="0" fontAlgn="base" hangingPunct="0">
        <a:spcBef>
          <a:spcPct val="0"/>
        </a:spcBef>
        <a:spcAft>
          <a:spcPct val="0"/>
        </a:spcAft>
        <a:defRPr sz="4500" b="1" kern="1200">
          <a:solidFill>
            <a:schemeClr val="tx1"/>
          </a:solidFill>
          <a:latin typeface="+mj-lt"/>
          <a:ea typeface="Gotham Bold" pitchFamily="50" charset="0"/>
          <a:cs typeface="Gotham Bold" pitchFamily="50" charset="0"/>
        </a:defRPr>
      </a:lvl1pPr>
      <a:lvl2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2pPr>
      <a:lvl3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3pPr>
      <a:lvl4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4pPr>
      <a:lvl5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5pPr>
      <a:lvl6pPr marL="4572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6pPr>
      <a:lvl7pPr marL="9144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7pPr>
      <a:lvl8pPr marL="13716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8pPr>
      <a:lvl9pPr marL="18288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9pPr>
    </p:titleStyle>
    <p:bodyStyle>
      <a:lvl1pPr marL="571500" indent="-571500" algn="l" rtl="0" eaLnBrk="0" fontAlgn="base" hangingPunct="0">
        <a:spcBef>
          <a:spcPct val="20000"/>
        </a:spcBef>
        <a:spcAft>
          <a:spcPct val="0"/>
        </a:spcAft>
        <a:buFont typeface="Arial" panose="020B0604020202020204" pitchFamily="34" charset="0"/>
        <a:buChar char="•"/>
        <a:defRPr sz="3200" kern="1200">
          <a:solidFill>
            <a:schemeClr val="tx1"/>
          </a:solidFill>
          <a:latin typeface="Gotham Light" pitchFamily="50" charset="0"/>
          <a:ea typeface="Gotham Light" pitchFamily="50" charset="0"/>
          <a:cs typeface="Gotham Light" pitchFamily="50"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Gotham Light" pitchFamily="50" charset="0"/>
          <a:ea typeface="Gotham Light" pitchFamily="50" charset="0"/>
          <a:cs typeface="Gotham Light" pitchFamily="50" charset="0"/>
        </a:defRPr>
      </a:lvl2pPr>
      <a:lvl3pPr marL="1143000" indent="-228600" algn="l" rtl="0" eaLnBrk="0" fontAlgn="base" hangingPunct="0">
        <a:spcBef>
          <a:spcPct val="20000"/>
        </a:spcBef>
        <a:spcAft>
          <a:spcPct val="0"/>
        </a:spcAft>
        <a:buFont typeface="Garamond" panose="02020404030301010803" pitchFamily="18" charset="0"/>
        <a:buChar char="–"/>
        <a:defRPr sz="2400" kern="1200">
          <a:solidFill>
            <a:schemeClr val="tx1"/>
          </a:solidFill>
          <a:latin typeface="Gotham Light" pitchFamily="50" charset="0"/>
          <a:ea typeface="Gotham Light" pitchFamily="50" charset="0"/>
          <a:cs typeface="Gotham Light" pitchFamily="50"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Gotham Light" pitchFamily="50" charset="0"/>
          <a:ea typeface="Gotham Light" pitchFamily="50" charset="0"/>
          <a:cs typeface="Gotham Light" pitchFamily="50"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Gotham Light" pitchFamily="50" charset="0"/>
          <a:ea typeface="Gotham Light" pitchFamily="50" charset="0"/>
          <a:cs typeface="Gotham Light" pitchFamily="50"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6600">
            <a:alpha val="2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274638"/>
            <a:ext cx="8229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71488" y="1428750"/>
            <a:ext cx="82296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p:cNvSpPr>
            <a:spLocks noGrp="1"/>
          </p:cNvSpPr>
          <p:nvPr>
            <p:ph type="sldNum" sz="quarter" idx="4"/>
          </p:nvPr>
        </p:nvSpPr>
        <p:spPr>
          <a:xfrm>
            <a:off x="7970838" y="6286500"/>
            <a:ext cx="73025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schemeClr val="tx1">
                    <a:tint val="75000"/>
                  </a:schemeClr>
                </a:solidFill>
                <a:latin typeface="+mn-lt"/>
              </a:defRPr>
            </a:lvl1pPr>
          </a:lstStyle>
          <a:p>
            <a:pPr>
              <a:defRPr/>
            </a:pPr>
            <a:fld id="{1A05C887-EEA0-482A-A90F-CFAF1794724F}" type="slidenum">
              <a:rPr lang="en-US"/>
              <a:pPr>
                <a:defRPr/>
              </a:pPr>
              <a:t>‹#›</a:t>
            </a:fld>
            <a:endParaRPr lang="en-US" dirty="0"/>
          </a:p>
        </p:txBody>
      </p:sp>
      <p:sp>
        <p:nvSpPr>
          <p:cNvPr id="5" name="Rectangle 4"/>
          <p:cNvSpPr/>
          <p:nvPr/>
        </p:nvSpPr>
        <p:spPr>
          <a:xfrm>
            <a:off x="0" y="0"/>
            <a:ext cx="9144000" cy="92075"/>
          </a:xfrm>
          <a:prstGeom prst="rect">
            <a:avLst/>
          </a:prstGeom>
          <a:solidFill>
            <a:srgbClr val="224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endParaRPr>
          </a:p>
        </p:txBody>
      </p:sp>
      <p:sp>
        <p:nvSpPr>
          <p:cNvPr id="6" name="Rectangle 5"/>
          <p:cNvSpPr/>
          <p:nvPr/>
        </p:nvSpPr>
        <p:spPr>
          <a:xfrm>
            <a:off x="0" y="6730002"/>
            <a:ext cx="9144000" cy="136525"/>
          </a:xfrm>
          <a:prstGeom prst="rect">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ooter Placeholder 9"/>
          <p:cNvSpPr>
            <a:spLocks noGrp="1"/>
          </p:cNvSpPr>
          <p:nvPr>
            <p:ph type="ftr" sz="quarter" idx="3"/>
          </p:nvPr>
        </p:nvSpPr>
        <p:spPr>
          <a:xfrm>
            <a:off x="914400" y="6286500"/>
            <a:ext cx="6919913"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pic>
        <p:nvPicPr>
          <p:cNvPr id="9" name="Picture 8">
            <a:extLst>
              <a:ext uri="{FF2B5EF4-FFF2-40B4-BE49-F238E27FC236}">
                <a16:creationId xmlns:a16="http://schemas.microsoft.com/office/drawing/2014/main" id="{422259F7-2CC4-4321-AA11-B52D7F974F83}"/>
              </a:ext>
            </a:extLst>
          </p:cNvPr>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95287" y="6084032"/>
            <a:ext cx="1828800" cy="476470"/>
          </a:xfrm>
          <a:prstGeom prst="rect">
            <a:avLst/>
          </a:prstGeom>
          <a:noFill/>
          <a:ln>
            <a:noFill/>
          </a:ln>
        </p:spPr>
      </p:pic>
    </p:spTree>
    <p:extLst>
      <p:ext uri="{BB962C8B-B14F-4D97-AF65-F5344CB8AC3E}">
        <p14:creationId xmlns:p14="http://schemas.microsoft.com/office/powerpoint/2010/main" val="92357489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hf hdr="0" dt="0"/>
  <p:txStyles>
    <p:titleStyle>
      <a:lvl1pPr algn="l" rtl="0" eaLnBrk="0" fontAlgn="base" hangingPunct="0">
        <a:spcBef>
          <a:spcPct val="0"/>
        </a:spcBef>
        <a:spcAft>
          <a:spcPct val="0"/>
        </a:spcAft>
        <a:defRPr sz="4500" b="1" kern="1200">
          <a:solidFill>
            <a:schemeClr val="tx1"/>
          </a:solidFill>
          <a:latin typeface="+mj-lt"/>
          <a:ea typeface="Gotham Bold" pitchFamily="50" charset="0"/>
          <a:cs typeface="Gotham Bold" pitchFamily="50" charset="0"/>
        </a:defRPr>
      </a:lvl1pPr>
      <a:lvl2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2pPr>
      <a:lvl3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3pPr>
      <a:lvl4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4pPr>
      <a:lvl5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5pPr>
      <a:lvl6pPr marL="4572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6pPr>
      <a:lvl7pPr marL="9144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7pPr>
      <a:lvl8pPr marL="13716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8pPr>
      <a:lvl9pPr marL="18288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9pPr>
    </p:titleStyle>
    <p:bodyStyle>
      <a:lvl1pPr marL="571500" indent="-571500" algn="l" rtl="0" eaLnBrk="0" fontAlgn="base" hangingPunct="0">
        <a:spcBef>
          <a:spcPct val="20000"/>
        </a:spcBef>
        <a:spcAft>
          <a:spcPct val="0"/>
        </a:spcAft>
        <a:buFont typeface="Arial" panose="020B0604020202020204" pitchFamily="34" charset="0"/>
        <a:buChar char="•"/>
        <a:defRPr sz="3200" kern="1200">
          <a:solidFill>
            <a:schemeClr val="tx1"/>
          </a:solidFill>
          <a:latin typeface="Gotham Light" pitchFamily="50" charset="0"/>
          <a:ea typeface="Gotham Light" pitchFamily="50" charset="0"/>
          <a:cs typeface="Gotham Light" pitchFamily="50"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Gotham Light" pitchFamily="50" charset="0"/>
          <a:ea typeface="Gotham Light" pitchFamily="50" charset="0"/>
          <a:cs typeface="Gotham Light" pitchFamily="50" charset="0"/>
        </a:defRPr>
      </a:lvl2pPr>
      <a:lvl3pPr marL="1143000" indent="-228600" algn="l" rtl="0" eaLnBrk="0" fontAlgn="base" hangingPunct="0">
        <a:spcBef>
          <a:spcPct val="20000"/>
        </a:spcBef>
        <a:spcAft>
          <a:spcPct val="0"/>
        </a:spcAft>
        <a:buFont typeface="Garamond" panose="02020404030301010803" pitchFamily="18" charset="0"/>
        <a:buChar char="–"/>
        <a:defRPr sz="2400" kern="1200">
          <a:solidFill>
            <a:schemeClr val="tx1"/>
          </a:solidFill>
          <a:latin typeface="Gotham Light" pitchFamily="50" charset="0"/>
          <a:ea typeface="Gotham Light" pitchFamily="50" charset="0"/>
          <a:cs typeface="Gotham Light" pitchFamily="50"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Gotham Light" pitchFamily="50" charset="0"/>
          <a:ea typeface="Gotham Light" pitchFamily="50" charset="0"/>
          <a:cs typeface="Gotham Light" pitchFamily="50"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Gotham Light" pitchFamily="50" charset="0"/>
          <a:ea typeface="Gotham Light" pitchFamily="50" charset="0"/>
          <a:cs typeface="Gotham Light" pitchFamily="50"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96600">
            <a:alpha val="2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274638"/>
            <a:ext cx="8229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71488" y="1428750"/>
            <a:ext cx="82296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p:cNvSpPr>
            <a:spLocks noGrp="1"/>
          </p:cNvSpPr>
          <p:nvPr>
            <p:ph type="sldNum" sz="quarter" idx="4"/>
          </p:nvPr>
        </p:nvSpPr>
        <p:spPr>
          <a:xfrm>
            <a:off x="7970838" y="6286500"/>
            <a:ext cx="73025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schemeClr val="tx1">
                    <a:tint val="75000"/>
                  </a:schemeClr>
                </a:solidFill>
                <a:latin typeface="+mn-lt"/>
              </a:defRPr>
            </a:lvl1pPr>
          </a:lstStyle>
          <a:p>
            <a:pPr>
              <a:defRPr/>
            </a:pPr>
            <a:fld id="{1A05C887-EEA0-482A-A90F-CFAF1794724F}" type="slidenum">
              <a:rPr lang="en-US"/>
              <a:pPr>
                <a:defRPr/>
              </a:pPr>
              <a:t>‹#›</a:t>
            </a:fld>
            <a:endParaRPr lang="en-US" dirty="0"/>
          </a:p>
        </p:txBody>
      </p:sp>
      <p:sp>
        <p:nvSpPr>
          <p:cNvPr id="5" name="Rectangle 4"/>
          <p:cNvSpPr/>
          <p:nvPr/>
        </p:nvSpPr>
        <p:spPr>
          <a:xfrm>
            <a:off x="0" y="0"/>
            <a:ext cx="9144000" cy="92075"/>
          </a:xfrm>
          <a:prstGeom prst="rect">
            <a:avLst/>
          </a:prstGeom>
          <a:solidFill>
            <a:srgbClr val="224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
        <p:nvSpPr>
          <p:cNvPr id="6" name="Rectangle 5"/>
          <p:cNvSpPr/>
          <p:nvPr/>
        </p:nvSpPr>
        <p:spPr>
          <a:xfrm>
            <a:off x="0" y="6730002"/>
            <a:ext cx="9144000" cy="136525"/>
          </a:xfrm>
          <a:prstGeom prst="rect">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ooter Placeholder 9"/>
          <p:cNvSpPr>
            <a:spLocks noGrp="1"/>
          </p:cNvSpPr>
          <p:nvPr>
            <p:ph type="ftr" sz="quarter" idx="3"/>
          </p:nvPr>
        </p:nvSpPr>
        <p:spPr>
          <a:xfrm>
            <a:off x="914400" y="6286500"/>
            <a:ext cx="6919913"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pic>
        <p:nvPicPr>
          <p:cNvPr id="9" name="Picture 8">
            <a:extLst>
              <a:ext uri="{FF2B5EF4-FFF2-40B4-BE49-F238E27FC236}">
                <a16:creationId xmlns:a16="http://schemas.microsoft.com/office/drawing/2014/main" id="{422259F7-2CC4-4321-AA11-B52D7F974F83}"/>
              </a:ext>
            </a:extLst>
          </p:cNvPr>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95287" y="6084032"/>
            <a:ext cx="1828800" cy="476470"/>
          </a:xfrm>
          <a:prstGeom prst="rect">
            <a:avLst/>
          </a:prstGeom>
          <a:noFill/>
          <a:ln>
            <a:noFill/>
          </a:ln>
        </p:spPr>
      </p:pic>
    </p:spTree>
    <p:extLst>
      <p:ext uri="{BB962C8B-B14F-4D97-AF65-F5344CB8AC3E}">
        <p14:creationId xmlns:p14="http://schemas.microsoft.com/office/powerpoint/2010/main" val="160694028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rtl="0" eaLnBrk="0" fontAlgn="base" hangingPunct="0">
        <a:spcBef>
          <a:spcPct val="0"/>
        </a:spcBef>
        <a:spcAft>
          <a:spcPct val="0"/>
        </a:spcAft>
        <a:defRPr sz="4500" b="1" kern="1200">
          <a:solidFill>
            <a:schemeClr val="tx1"/>
          </a:solidFill>
          <a:latin typeface="+mj-lt"/>
          <a:ea typeface="Gotham Bold" pitchFamily="50" charset="0"/>
          <a:cs typeface="Gotham Bold" pitchFamily="50" charset="0"/>
        </a:defRPr>
      </a:lvl1pPr>
      <a:lvl2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2pPr>
      <a:lvl3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3pPr>
      <a:lvl4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4pPr>
      <a:lvl5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5pPr>
      <a:lvl6pPr marL="4572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6pPr>
      <a:lvl7pPr marL="9144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7pPr>
      <a:lvl8pPr marL="13716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8pPr>
      <a:lvl9pPr marL="18288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9pPr>
    </p:titleStyle>
    <p:bodyStyle>
      <a:lvl1pPr marL="571500" indent="-571500" algn="l" rtl="0" eaLnBrk="0" fontAlgn="base" hangingPunct="0">
        <a:spcBef>
          <a:spcPct val="20000"/>
        </a:spcBef>
        <a:spcAft>
          <a:spcPct val="0"/>
        </a:spcAft>
        <a:buFont typeface="Arial" panose="020B0604020202020204" pitchFamily="34" charset="0"/>
        <a:buChar char="•"/>
        <a:defRPr sz="3200" kern="1200">
          <a:solidFill>
            <a:schemeClr val="tx1"/>
          </a:solidFill>
          <a:latin typeface="Gotham Light" pitchFamily="50" charset="0"/>
          <a:ea typeface="Gotham Light" pitchFamily="50" charset="0"/>
          <a:cs typeface="Gotham Light" pitchFamily="50"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Gotham Light" pitchFamily="50" charset="0"/>
          <a:ea typeface="Gotham Light" pitchFamily="50" charset="0"/>
          <a:cs typeface="Gotham Light" pitchFamily="50" charset="0"/>
        </a:defRPr>
      </a:lvl2pPr>
      <a:lvl3pPr marL="1143000" indent="-228600" algn="l" rtl="0" eaLnBrk="0" fontAlgn="base" hangingPunct="0">
        <a:spcBef>
          <a:spcPct val="20000"/>
        </a:spcBef>
        <a:spcAft>
          <a:spcPct val="0"/>
        </a:spcAft>
        <a:buFont typeface="Garamond" panose="02020404030301010803" pitchFamily="18" charset="0"/>
        <a:buChar char="–"/>
        <a:defRPr sz="2400" kern="1200">
          <a:solidFill>
            <a:schemeClr val="tx1"/>
          </a:solidFill>
          <a:latin typeface="Gotham Light" pitchFamily="50" charset="0"/>
          <a:ea typeface="Gotham Light" pitchFamily="50" charset="0"/>
          <a:cs typeface="Gotham Light" pitchFamily="50"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Gotham Light" pitchFamily="50" charset="0"/>
          <a:ea typeface="Gotham Light" pitchFamily="50" charset="0"/>
          <a:cs typeface="Gotham Light" pitchFamily="50"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Gotham Light" pitchFamily="50" charset="0"/>
          <a:ea typeface="Gotham Light" pitchFamily="50" charset="0"/>
          <a:cs typeface="Gotham Light" pitchFamily="50"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20.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002A-EA38-47D5-9093-451F698074D0}"/>
              </a:ext>
            </a:extLst>
          </p:cNvPr>
          <p:cNvSpPr>
            <a:spLocks noGrp="1"/>
          </p:cNvSpPr>
          <p:nvPr>
            <p:ph type="title"/>
          </p:nvPr>
        </p:nvSpPr>
        <p:spPr>
          <a:xfrm>
            <a:off x="477838" y="4406902"/>
            <a:ext cx="8223249" cy="1362075"/>
          </a:xfrm>
        </p:spPr>
        <p:txBody>
          <a:bodyPr/>
          <a:lstStyle/>
          <a:p>
            <a:r>
              <a:rPr lang="en-US" dirty="0"/>
              <a:t>Chickaloon/</a:t>
            </a:r>
            <a:r>
              <a:rPr lang="en-US" dirty="0" err="1"/>
              <a:t>knik</a:t>
            </a:r>
            <a:r>
              <a:rPr lang="en-US" dirty="0"/>
              <a:t>/Mat-</a:t>
            </a:r>
            <a:r>
              <a:rPr lang="en-US" dirty="0" err="1"/>
              <a:t>Su</a:t>
            </a:r>
            <a:br>
              <a:rPr lang="en-US" dirty="0"/>
            </a:br>
            <a:r>
              <a:rPr lang="en-US" sz="3000" dirty="0"/>
              <a:t>Selected historical events – See the unseen</a:t>
            </a:r>
          </a:p>
        </p:txBody>
      </p:sp>
      <p:sp>
        <p:nvSpPr>
          <p:cNvPr id="4" name="Footer Placeholder 3">
            <a:extLst>
              <a:ext uri="{FF2B5EF4-FFF2-40B4-BE49-F238E27FC236}">
                <a16:creationId xmlns:a16="http://schemas.microsoft.com/office/drawing/2014/main" id="{B9309B4B-6DE1-42F1-B6F5-5AB55D1BC6DC}"/>
              </a:ext>
            </a:extLst>
          </p:cNvPr>
          <p:cNvSpPr>
            <a:spLocks noGrp="1"/>
          </p:cNvSpPr>
          <p:nvPr>
            <p:ph type="ftr" sz="quarter" idx="11"/>
          </p:nvPr>
        </p:nvSpPr>
        <p:spPr>
          <a:xfrm>
            <a:off x="2286000" y="6286500"/>
            <a:ext cx="5548313" cy="365125"/>
          </a:xfrm>
        </p:spPr>
        <p:txBody>
          <a:bodyPr/>
          <a:lstStyle/>
          <a:p>
            <a:pPr>
              <a:defRPr/>
            </a:pPr>
            <a:r>
              <a:rPr lang="en-US" dirty="0"/>
              <a:t>Source: Knik Tribal Council, map with traditional </a:t>
            </a:r>
            <a:r>
              <a:rPr lang="en-US" dirty="0" err="1"/>
              <a:t>placenames</a:t>
            </a:r>
            <a:endParaRPr lang="en-US" dirty="0"/>
          </a:p>
        </p:txBody>
      </p:sp>
      <p:sp>
        <p:nvSpPr>
          <p:cNvPr id="5" name="Slide Number Placeholder 4">
            <a:extLst>
              <a:ext uri="{FF2B5EF4-FFF2-40B4-BE49-F238E27FC236}">
                <a16:creationId xmlns:a16="http://schemas.microsoft.com/office/drawing/2014/main" id="{53A401A7-13D9-4C94-9D3E-6ACE47A76146}"/>
              </a:ext>
            </a:extLst>
          </p:cNvPr>
          <p:cNvSpPr>
            <a:spLocks noGrp="1"/>
          </p:cNvSpPr>
          <p:nvPr>
            <p:ph type="sldNum" sz="quarter" idx="10"/>
          </p:nvPr>
        </p:nvSpPr>
        <p:spPr/>
        <p:txBody>
          <a:bodyPr/>
          <a:lstStyle/>
          <a:p>
            <a:pPr>
              <a:defRPr/>
            </a:pPr>
            <a:fld id="{F7DEAC0F-41C5-46A8-A97E-1F065FA6C839}" type="slidenum">
              <a:rPr lang="en-US" smtClean="0"/>
              <a:pPr>
                <a:defRPr/>
              </a:pPr>
              <a:t>1</a:t>
            </a:fld>
            <a:endParaRPr lang="en-US"/>
          </a:p>
        </p:txBody>
      </p:sp>
      <p:pic>
        <p:nvPicPr>
          <p:cNvPr id="7" name="Picture 6" descr="A picture containing text, map&#10;&#10;Description automatically generated">
            <a:extLst>
              <a:ext uri="{FF2B5EF4-FFF2-40B4-BE49-F238E27FC236}">
                <a16:creationId xmlns:a16="http://schemas.microsoft.com/office/drawing/2014/main" id="{719AC351-A1B0-453B-9A67-C1525BF7B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38" y="210857"/>
            <a:ext cx="7634287" cy="4327915"/>
          </a:xfrm>
          <a:prstGeom prst="rect">
            <a:avLst/>
          </a:prstGeom>
        </p:spPr>
      </p:pic>
    </p:spTree>
    <p:extLst>
      <p:ext uri="{BB962C8B-B14F-4D97-AF65-F5344CB8AC3E}">
        <p14:creationId xmlns:p14="http://schemas.microsoft.com/office/powerpoint/2010/main" val="2144727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achel Nicholai…"/>
          <p:cNvSpPr txBox="1">
            <a:spLocks noGrp="1"/>
          </p:cNvSpPr>
          <p:nvPr>
            <p:ph type="title"/>
          </p:nvPr>
        </p:nvSpPr>
        <p:spPr>
          <a:xfrm>
            <a:off x="4460584" y="3429000"/>
            <a:ext cx="4953000" cy="2355973"/>
          </a:xfrm>
          <a:prstGeom prst="rect">
            <a:avLst/>
          </a:prstGeom>
        </p:spPr>
        <p:txBody>
          <a:bodyPr/>
          <a:lstStyle/>
          <a:p>
            <a:r>
              <a:rPr lang="en-US" sz="2800" dirty="0"/>
              <a:t>Angie Wade </a:t>
            </a:r>
            <a:r>
              <a:rPr lang="en-US" sz="2800" b="0" dirty="0"/>
              <a:t>on</a:t>
            </a:r>
            <a:br>
              <a:rPr lang="en-US" sz="2800" b="0" dirty="0"/>
            </a:br>
            <a:r>
              <a:rPr lang="en-US" sz="2800" dirty="0">
                <a:solidFill>
                  <a:srgbClr val="F05A28"/>
                </a:solidFill>
                <a:cs typeface="Calibri"/>
              </a:rPr>
              <a:t>Mining</a:t>
            </a:r>
            <a:r>
              <a:rPr lang="en-US" sz="2800" dirty="0">
                <a:solidFill>
                  <a:srgbClr val="F05A28"/>
                </a:solidFill>
                <a:ea typeface="+mj-lt"/>
                <a:cs typeface="+mj-lt"/>
              </a:rPr>
              <a:t> &amp; Colonialism</a:t>
            </a:r>
            <a:endParaRPr lang="en-US" sz="2800" b="0" dirty="0">
              <a:ea typeface="+mj-lt"/>
              <a:cs typeface="+mj-lt"/>
            </a:endParaRPr>
          </a:p>
        </p:txBody>
      </p:sp>
      <p:sp>
        <p:nvSpPr>
          <p:cNvPr id="3" name="Rectangle 2">
            <a:extLst>
              <a:ext uri="{FF2B5EF4-FFF2-40B4-BE49-F238E27FC236}">
                <a16:creationId xmlns:a16="http://schemas.microsoft.com/office/drawing/2014/main" id="{3BE6BAA3-3D3A-A24B-8129-623F3D260441}"/>
              </a:ext>
            </a:extLst>
          </p:cNvPr>
          <p:cNvSpPr/>
          <p:nvPr/>
        </p:nvSpPr>
        <p:spPr>
          <a:xfrm>
            <a:off x="4450813" y="3244334"/>
            <a:ext cx="24237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mn-cs"/>
            </a:endParaRPr>
          </a:p>
        </p:txBody>
      </p:sp>
      <p:pic>
        <p:nvPicPr>
          <p:cNvPr id="7" name="Picture Placeholder 6">
            <a:extLst>
              <a:ext uri="{FF2B5EF4-FFF2-40B4-BE49-F238E27FC236}">
                <a16:creationId xmlns:a16="http://schemas.microsoft.com/office/drawing/2014/main" id="{525C61FD-69C4-5C4A-9C25-20DB72391491}"/>
              </a:ext>
            </a:extLst>
          </p:cNvPr>
          <p:cNvPicPr>
            <a:picLocks noGrp="1" noChangeAspect="1"/>
          </p:cNvPicPr>
          <p:nvPr>
            <p:ph type="pic" sz="half" idx="13"/>
          </p:nvPr>
        </p:nvPicPr>
        <p:blipFill>
          <a:blip r:embed="rId5">
            <a:extLst>
              <a:ext uri="{28A0092B-C50C-407E-A947-70E740481C1C}">
                <a14:useLocalDpi xmlns:a14="http://schemas.microsoft.com/office/drawing/2010/main" val="0"/>
              </a:ext>
            </a:extLst>
          </a:blip>
          <a:srcRect/>
          <a:stretch/>
        </p:blipFill>
        <p:spPr>
          <a:xfrm>
            <a:off x="381000" y="218383"/>
            <a:ext cx="3711060" cy="5566590"/>
          </a:xfrm>
        </p:spPr>
      </p:pic>
      <p:sp>
        <p:nvSpPr>
          <p:cNvPr id="5" name="Rectangle 4">
            <a:extLst>
              <a:ext uri="{FF2B5EF4-FFF2-40B4-BE49-F238E27FC236}">
                <a16:creationId xmlns:a16="http://schemas.microsoft.com/office/drawing/2014/main" id="{DA980A58-4E90-E141-A979-D8FD76A8A980}"/>
              </a:ext>
            </a:extLst>
          </p:cNvPr>
          <p:cNvSpPr/>
          <p:nvPr/>
        </p:nvSpPr>
        <p:spPr>
          <a:xfrm>
            <a:off x="4460645" y="309552"/>
            <a:ext cx="4429355" cy="378565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3F3F3F"/>
                </a:solidFill>
                <a:effectLst/>
                <a:uLnTx/>
                <a:uFillTx/>
                <a:latin typeface="Calibri" panose="020F0502020204030204" pitchFamily="34" charset="0"/>
                <a:ea typeface="+mn-ea"/>
                <a:cs typeface="+mn-cs"/>
              </a:rPr>
              <a:t>"Our story is just kind of waves of epidemics, and fur trade and extractive resources and miners."</a:t>
            </a:r>
            <a:r>
              <a:rPr kumimoji="0" lang="en-US" sz="4000" b="0" i="0" u="none" strike="noStrike" kern="1200" cap="none" spc="0" normalizeH="0" baseline="0" noProof="0" dirty="0">
                <a:ln>
                  <a:noFill/>
                </a:ln>
                <a:solidFill>
                  <a:srgbClr val="3F3F3F"/>
                </a:solidFill>
                <a:effectLst/>
                <a:uLnTx/>
                <a:uFillTx/>
                <a:latin typeface="Calibri" panose="020F0502020204030204" pitchFamily="34" charset="0"/>
                <a:ea typeface="+mn-ea"/>
                <a:cs typeface="+mn-cs"/>
              </a:rPr>
              <a:t>​</a:t>
            </a:r>
            <a:endParaRPr kumimoji="0" lang="en-US" sz="4000" b="0" i="1" u="none" strike="noStrike" kern="1200" cap="none" spc="0" normalizeH="0" baseline="0" noProof="0" dirty="0">
              <a:ln>
                <a:noFill/>
              </a:ln>
              <a:solidFill>
                <a:srgbClr val="3F3F3F"/>
              </a:solidFill>
              <a:effectLst/>
              <a:uLnTx/>
              <a:uFillTx/>
              <a:latin typeface="Calibri" panose="020F0502020204030204" pitchFamily="34" charset="0"/>
              <a:ea typeface="+mn-ea"/>
              <a:cs typeface="+mn-cs"/>
            </a:endParaRPr>
          </a:p>
        </p:txBody>
      </p:sp>
      <p:pic>
        <p:nvPicPr>
          <p:cNvPr id="2" name="Angie Wade on Pattern.mp3">
            <a:hlinkClick r:id="" action="ppaction://media"/>
            <a:extLst>
              <a:ext uri="{FF2B5EF4-FFF2-40B4-BE49-F238E27FC236}">
                <a16:creationId xmlns:a16="http://schemas.microsoft.com/office/drawing/2014/main" id="{A57559AB-FE4F-F74D-9D66-1FFF12BA8018}"/>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7950200" y="5776288"/>
            <a:ext cx="812800" cy="731520"/>
          </a:xfrm>
          <a:prstGeom prst="rect">
            <a:avLst/>
          </a:prstGeom>
        </p:spPr>
      </p:pic>
    </p:spTree>
    <p:extLst>
      <p:ext uri="{BB962C8B-B14F-4D97-AF65-F5344CB8AC3E}">
        <p14:creationId xmlns:p14="http://schemas.microsoft.com/office/powerpoint/2010/main" val="208798071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228600" y="274638"/>
            <a:ext cx="8829210" cy="971550"/>
          </a:xfrm>
        </p:spPr>
        <p:txBody>
          <a:bodyPr>
            <a:noAutofit/>
          </a:bodyPr>
          <a:lstStyle/>
          <a:p>
            <a:pPr eaLnBrk="1" hangingPunct="1"/>
            <a:r>
              <a:rPr lang="en-US" altLang="en-US" sz="3600" dirty="0"/>
              <a:t>1894-1906: Non-Native Resource Extraction</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11</a:t>
            </a:fld>
            <a:endParaRPr lang="en-US" dirty="0"/>
          </a:p>
        </p:txBody>
      </p:sp>
      <p:sp>
        <p:nvSpPr>
          <p:cNvPr id="10" name="TextBox 9">
            <a:extLst>
              <a:ext uri="{FF2B5EF4-FFF2-40B4-BE49-F238E27FC236}">
                <a16:creationId xmlns:a16="http://schemas.microsoft.com/office/drawing/2014/main" id="{EED25410-7545-427D-8DDE-749702B6EA23}"/>
              </a:ext>
            </a:extLst>
          </p:cNvPr>
          <p:cNvSpPr txBox="1"/>
          <p:nvPr/>
        </p:nvSpPr>
        <p:spPr>
          <a:xfrm>
            <a:off x="471488" y="1265238"/>
            <a:ext cx="4100512"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1894: Coal discovered in Chickaloon area</a:t>
            </a:r>
          </a:p>
          <a:p>
            <a:pPr marL="285750" indent="-285750">
              <a:buFont typeface="Arial" panose="020B0604020202020204" pitchFamily="34" charset="0"/>
              <a:buChar char="•"/>
            </a:pPr>
            <a:r>
              <a:rPr lang="en-US" sz="2400" dirty="0"/>
              <a:t>1891: Gold discovered along Turnagain Arm</a:t>
            </a:r>
          </a:p>
          <a:p>
            <a:pPr marL="285750" indent="-285750">
              <a:buFont typeface="Arial" panose="020B0604020202020204" pitchFamily="34" charset="0"/>
              <a:buChar char="•"/>
            </a:pPr>
            <a:r>
              <a:rPr lang="en-US" sz="2400" dirty="0"/>
              <a:t>1896: Cook Inlet Gold Rush</a:t>
            </a:r>
          </a:p>
          <a:p>
            <a:pPr marL="285750" indent="-285750">
              <a:buFont typeface="Arial" panose="020B0604020202020204" pitchFamily="34" charset="0"/>
              <a:buChar char="•"/>
            </a:pPr>
            <a:r>
              <a:rPr lang="en-US" sz="2400" dirty="0"/>
              <a:t>1898: U.S. Army expedition blazes trail through Matanuska Valley</a:t>
            </a:r>
          </a:p>
          <a:p>
            <a:pPr marL="285750" indent="-285750">
              <a:buFont typeface="Arial" panose="020B0604020202020204" pitchFamily="34" charset="0"/>
              <a:buChar char="•"/>
            </a:pPr>
            <a:r>
              <a:rPr lang="en-US" sz="2400" dirty="0"/>
              <a:t>1906: Gold discovered in upper Susitna River region</a:t>
            </a:r>
          </a:p>
          <a:p>
            <a:pPr marL="285750" indent="-285750">
              <a:buFont typeface="Arial" panose="020B0604020202020204" pitchFamily="34" charset="0"/>
              <a:buChar char="•"/>
            </a:pPr>
            <a:r>
              <a:rPr lang="en-US" sz="2400" dirty="0"/>
              <a:t>1906: Coal mining begins in Chickaloon</a:t>
            </a:r>
          </a:p>
        </p:txBody>
      </p:sp>
      <p:pic>
        <p:nvPicPr>
          <p:cNvPr id="5" name="Picture 4" descr="An old photo of a house&#10;&#10;Description automatically generated">
            <a:extLst>
              <a:ext uri="{FF2B5EF4-FFF2-40B4-BE49-F238E27FC236}">
                <a16:creationId xmlns:a16="http://schemas.microsoft.com/office/drawing/2014/main" id="{DD4064A7-3E47-48D9-9340-FC567477BDFA}"/>
              </a:ext>
            </a:extLst>
          </p:cNvPr>
          <p:cNvPicPr>
            <a:picLocks noChangeAspect="1"/>
          </p:cNvPicPr>
          <p:nvPr/>
        </p:nvPicPr>
        <p:blipFill rotWithShape="1">
          <a:blip r:embed="rId3">
            <a:extLst>
              <a:ext uri="{28A0092B-C50C-407E-A947-70E740481C1C}">
                <a14:useLocalDpi xmlns:a14="http://schemas.microsoft.com/office/drawing/2010/main" val="0"/>
              </a:ext>
            </a:extLst>
          </a:blip>
          <a:srcRect r="587" b="3757"/>
          <a:stretch/>
        </p:blipFill>
        <p:spPr>
          <a:xfrm>
            <a:off x="4572000" y="1600200"/>
            <a:ext cx="4485811" cy="3048000"/>
          </a:xfrm>
          <a:prstGeom prst="rect">
            <a:avLst/>
          </a:prstGeom>
        </p:spPr>
      </p:pic>
      <p:sp>
        <p:nvSpPr>
          <p:cNvPr id="6" name="TextBox 5">
            <a:extLst>
              <a:ext uri="{FF2B5EF4-FFF2-40B4-BE49-F238E27FC236}">
                <a16:creationId xmlns:a16="http://schemas.microsoft.com/office/drawing/2014/main" id="{95B2965A-CF26-486E-AABC-8D7EC7337D2E}"/>
              </a:ext>
            </a:extLst>
          </p:cNvPr>
          <p:cNvSpPr txBox="1"/>
          <p:nvPr/>
        </p:nvSpPr>
        <p:spPr>
          <a:xfrm>
            <a:off x="4571999" y="4648201"/>
            <a:ext cx="4485811" cy="246221"/>
          </a:xfrm>
          <a:prstGeom prst="rect">
            <a:avLst/>
          </a:prstGeom>
          <a:noFill/>
        </p:spPr>
        <p:txBody>
          <a:bodyPr wrap="square" rtlCol="0">
            <a:spAutoFit/>
          </a:bodyPr>
          <a:lstStyle/>
          <a:p>
            <a:r>
              <a:rPr lang="en-US" sz="1000" dirty="0"/>
              <a:t>Knik circa 1914, an early 20</a:t>
            </a:r>
            <a:r>
              <a:rPr lang="en-US" sz="1000" baseline="30000" dirty="0"/>
              <a:t>th</a:t>
            </a:r>
            <a:r>
              <a:rPr lang="en-US" sz="1000" dirty="0"/>
              <a:t> century Alaska boomtown, Anchorage Museum </a:t>
            </a:r>
          </a:p>
        </p:txBody>
      </p:sp>
    </p:spTree>
    <p:extLst>
      <p:ext uri="{BB962C8B-B14F-4D97-AF65-F5344CB8AC3E}">
        <p14:creationId xmlns:p14="http://schemas.microsoft.com/office/powerpoint/2010/main" val="1188579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477838" y="274638"/>
            <a:ext cx="8223250" cy="971550"/>
          </a:xfrm>
        </p:spPr>
        <p:txBody>
          <a:bodyPr>
            <a:normAutofit/>
          </a:bodyPr>
          <a:lstStyle/>
          <a:p>
            <a:pPr eaLnBrk="1" hangingPunct="1"/>
            <a:r>
              <a:rPr lang="en-US" altLang="en-US" sz="4000" dirty="0"/>
              <a:t>Predicted Fate of Mat-Su Dena’ina</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12</a:t>
            </a:fld>
            <a:endParaRPr lang="en-US" dirty="0"/>
          </a:p>
        </p:txBody>
      </p:sp>
      <p:sp>
        <p:nvSpPr>
          <p:cNvPr id="10" name="TextBox 9">
            <a:extLst>
              <a:ext uri="{FF2B5EF4-FFF2-40B4-BE49-F238E27FC236}">
                <a16:creationId xmlns:a16="http://schemas.microsoft.com/office/drawing/2014/main" id="{EED25410-7545-427D-8DDE-749702B6EA23}"/>
              </a:ext>
            </a:extLst>
          </p:cNvPr>
          <p:cNvSpPr txBox="1"/>
          <p:nvPr/>
        </p:nvSpPr>
        <p:spPr>
          <a:xfrm>
            <a:off x="533400" y="1285166"/>
            <a:ext cx="4038600" cy="3539430"/>
          </a:xfrm>
          <a:prstGeom prst="rect">
            <a:avLst/>
          </a:prstGeom>
          <a:noFill/>
        </p:spPr>
        <p:txBody>
          <a:bodyPr wrap="square" rtlCol="0">
            <a:spAutoFit/>
          </a:bodyPr>
          <a:lstStyle/>
          <a:p>
            <a:r>
              <a:rPr lang="en-US" sz="2800" b="1" i="1" dirty="0"/>
              <a:t>“Susitna will disappear. It will disappear. Only grass will grow there. That grass will cover the whole village. The Tanainas of Susitna will disappear . . . There will be only Americans.”</a:t>
            </a:r>
          </a:p>
        </p:txBody>
      </p:sp>
      <p:sp>
        <p:nvSpPr>
          <p:cNvPr id="3" name="TextBox 2">
            <a:extLst>
              <a:ext uri="{FF2B5EF4-FFF2-40B4-BE49-F238E27FC236}">
                <a16:creationId xmlns:a16="http://schemas.microsoft.com/office/drawing/2014/main" id="{2A2EE5E4-FD85-47BB-AEB1-7D1FF810F509}"/>
              </a:ext>
            </a:extLst>
          </p:cNvPr>
          <p:cNvSpPr txBox="1"/>
          <p:nvPr/>
        </p:nvSpPr>
        <p:spPr>
          <a:xfrm>
            <a:off x="601602" y="4804254"/>
            <a:ext cx="3840282" cy="400110"/>
          </a:xfrm>
          <a:prstGeom prst="rect">
            <a:avLst/>
          </a:prstGeom>
          <a:noFill/>
        </p:spPr>
        <p:txBody>
          <a:bodyPr wrap="square" rtlCol="0">
            <a:spAutoFit/>
          </a:bodyPr>
          <a:lstStyle/>
          <a:p>
            <a:r>
              <a:rPr lang="en-US" sz="1000" dirty="0"/>
              <a:t>Shem Pete, recounting his uncle’s prediction for the fate of the Dena’ina, </a:t>
            </a:r>
            <a:r>
              <a:rPr lang="en-US" sz="1000" i="1" dirty="0"/>
              <a:t>Susitnu Htsukdu’a</a:t>
            </a:r>
            <a:r>
              <a:rPr lang="en-US" sz="1000" dirty="0"/>
              <a:t>, 1975</a:t>
            </a:r>
          </a:p>
        </p:txBody>
      </p:sp>
      <p:pic>
        <p:nvPicPr>
          <p:cNvPr id="6" name="Picture 5" descr="A person standing next to a body of water&#10;&#10;Description automatically generated">
            <a:extLst>
              <a:ext uri="{FF2B5EF4-FFF2-40B4-BE49-F238E27FC236}">
                <a16:creationId xmlns:a16="http://schemas.microsoft.com/office/drawing/2014/main" id="{7FA6C634-9474-4A15-BB76-4114E90ACFF8}"/>
              </a:ext>
            </a:extLst>
          </p:cNvPr>
          <p:cNvPicPr>
            <a:picLocks noChangeAspect="1"/>
          </p:cNvPicPr>
          <p:nvPr/>
        </p:nvPicPr>
        <p:blipFill rotWithShape="1">
          <a:blip r:embed="rId3">
            <a:extLst>
              <a:ext uri="{28A0092B-C50C-407E-A947-70E740481C1C}">
                <a14:useLocalDpi xmlns:a14="http://schemas.microsoft.com/office/drawing/2010/main" val="0"/>
              </a:ext>
            </a:extLst>
          </a:blip>
          <a:srcRect r="910" b="5129"/>
          <a:stretch/>
        </p:blipFill>
        <p:spPr>
          <a:xfrm>
            <a:off x="4572001" y="1674436"/>
            <a:ext cx="4281490" cy="3108543"/>
          </a:xfrm>
          <a:prstGeom prst="rect">
            <a:avLst/>
          </a:prstGeom>
        </p:spPr>
      </p:pic>
      <p:sp>
        <p:nvSpPr>
          <p:cNvPr id="7" name="TextBox 6">
            <a:extLst>
              <a:ext uri="{FF2B5EF4-FFF2-40B4-BE49-F238E27FC236}">
                <a16:creationId xmlns:a16="http://schemas.microsoft.com/office/drawing/2014/main" id="{7F2E629C-3658-450E-94F1-8B8F268C7D0E}"/>
              </a:ext>
            </a:extLst>
          </p:cNvPr>
          <p:cNvSpPr txBox="1"/>
          <p:nvPr/>
        </p:nvSpPr>
        <p:spPr>
          <a:xfrm>
            <a:off x="4572000" y="4782979"/>
            <a:ext cx="4281490" cy="246221"/>
          </a:xfrm>
          <a:prstGeom prst="rect">
            <a:avLst/>
          </a:prstGeom>
          <a:noFill/>
        </p:spPr>
        <p:txBody>
          <a:bodyPr wrap="square" rtlCol="0">
            <a:spAutoFit/>
          </a:bodyPr>
          <a:lstStyle/>
          <a:p>
            <a:r>
              <a:rPr lang="en-US" sz="1000" dirty="0"/>
              <a:t>Susitna River, Susitna Bridge site, 1920, Anchorage Museum</a:t>
            </a:r>
          </a:p>
        </p:txBody>
      </p:sp>
    </p:spTree>
    <p:extLst>
      <p:ext uri="{BB962C8B-B14F-4D97-AF65-F5344CB8AC3E}">
        <p14:creationId xmlns:p14="http://schemas.microsoft.com/office/powerpoint/2010/main" val="491312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pPr eaLnBrk="1" hangingPunct="1"/>
            <a:r>
              <a:rPr lang="en-US" altLang="en-US" dirty="0"/>
              <a:t>1914: Alaska Railroad Act</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13</a:t>
            </a:fld>
            <a:endParaRPr lang="en-US" dirty="0"/>
          </a:p>
        </p:txBody>
      </p:sp>
      <p:sp>
        <p:nvSpPr>
          <p:cNvPr id="3" name="TextBox 2">
            <a:extLst>
              <a:ext uri="{FF2B5EF4-FFF2-40B4-BE49-F238E27FC236}">
                <a16:creationId xmlns:a16="http://schemas.microsoft.com/office/drawing/2014/main" id="{94D1D1F7-573E-455A-829C-91A8B7941CA7}"/>
              </a:ext>
            </a:extLst>
          </p:cNvPr>
          <p:cNvSpPr txBox="1"/>
          <p:nvPr/>
        </p:nvSpPr>
        <p:spPr>
          <a:xfrm>
            <a:off x="533400" y="1219200"/>
            <a:ext cx="7802562"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1914: Without consultation with Alaska Native people, U.S. Congress passes the Alaska Railroad Act, </a:t>
            </a:r>
            <a:r>
              <a:rPr lang="en-US" sz="2400" dirty="0">
                <a:solidFill>
                  <a:srgbClr val="FAAF40"/>
                </a:solidFill>
              </a:rPr>
              <a:t>“so as best to aid in the development of the agricultural and mineral or other resources of Alaska, and the settlement of the public lands therein.” </a:t>
            </a:r>
            <a:r>
              <a:rPr lang="en-US" sz="2400" dirty="0"/>
              <a:t>This sets the stage for the next twenty years of resource exploitation and settler/Alaska Native interactions.</a:t>
            </a:r>
          </a:p>
          <a:p>
            <a:pPr marL="285750" indent="-285750">
              <a:buFont typeface="Arial" panose="020B0604020202020204" pitchFamily="34" charset="0"/>
              <a:buChar char="•"/>
            </a:pPr>
            <a:r>
              <a:rPr lang="en-US" sz="2400" dirty="0"/>
              <a:t>President Woodrow Wilson authorizes the Alaska Engineering Commission (AEC) to oversee construction and operation of a railroad in Alaska connecting coal fields to warm water ports. </a:t>
            </a:r>
          </a:p>
          <a:p>
            <a:pPr marL="285750" indent="-285750">
              <a:buFont typeface="Arial" panose="020B0604020202020204" pitchFamily="34" charset="0"/>
              <a:buChar char="•"/>
            </a:pPr>
            <a:r>
              <a:rPr lang="en-US" sz="2400" dirty="0"/>
              <a:t>1915: AEC establishes the town of Anchorage as its primary command base.</a:t>
            </a:r>
          </a:p>
        </p:txBody>
      </p:sp>
    </p:spTree>
    <p:extLst>
      <p:ext uri="{BB962C8B-B14F-4D97-AF65-F5344CB8AC3E}">
        <p14:creationId xmlns:p14="http://schemas.microsoft.com/office/powerpoint/2010/main" val="3753683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normAutofit fontScale="90000"/>
          </a:bodyPr>
          <a:lstStyle/>
          <a:p>
            <a:pPr eaLnBrk="1" hangingPunct="1"/>
            <a:r>
              <a:rPr lang="en-US" altLang="en-US" dirty="0"/>
              <a:t>1915-1919: Alaska Railroad Progress</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14</a:t>
            </a:fld>
            <a:endParaRPr lang="en-US" dirty="0"/>
          </a:p>
        </p:txBody>
      </p:sp>
      <p:sp>
        <p:nvSpPr>
          <p:cNvPr id="3" name="TextBox 2">
            <a:extLst>
              <a:ext uri="{FF2B5EF4-FFF2-40B4-BE49-F238E27FC236}">
                <a16:creationId xmlns:a16="http://schemas.microsoft.com/office/drawing/2014/main" id="{94D1D1F7-573E-455A-829C-91A8B7941CA7}"/>
              </a:ext>
            </a:extLst>
          </p:cNvPr>
          <p:cNvSpPr txBox="1"/>
          <p:nvPr/>
        </p:nvSpPr>
        <p:spPr>
          <a:xfrm>
            <a:off x="311014" y="1377769"/>
            <a:ext cx="4052888"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1915: Anchorage founded on Ship Creek near a </a:t>
            </a:r>
            <a:r>
              <a:rPr lang="en-US" sz="2000" dirty="0" err="1"/>
              <a:t>Dena’ina</a:t>
            </a:r>
            <a:r>
              <a:rPr lang="en-US" sz="2000" dirty="0"/>
              <a:t> fishing camp</a:t>
            </a:r>
          </a:p>
          <a:p>
            <a:pPr marL="285750" indent="-285750">
              <a:buFont typeface="Arial" panose="020B0604020202020204" pitchFamily="34" charset="0"/>
              <a:buChar char="•"/>
            </a:pPr>
            <a:r>
              <a:rPr lang="en-US" sz="2000" dirty="0"/>
              <a:t>1917: Wasilla townsite founded as station on the Alaska Railroad</a:t>
            </a:r>
          </a:p>
          <a:p>
            <a:pPr marL="285750" indent="-285750">
              <a:buFont typeface="Arial" panose="020B0604020202020204" pitchFamily="34" charset="0"/>
              <a:buChar char="•"/>
            </a:pPr>
            <a:r>
              <a:rPr lang="en-US" sz="2000" dirty="0"/>
              <a:t>1917: </a:t>
            </a:r>
            <a:r>
              <a:rPr lang="en-US" sz="2000" dirty="0" err="1"/>
              <a:t>Eska</a:t>
            </a:r>
            <a:r>
              <a:rPr lang="en-US" sz="2000" dirty="0"/>
              <a:t> Mine, the most productive coal mine in the Mat-</a:t>
            </a:r>
            <a:r>
              <a:rPr lang="en-US" sz="2000" dirty="0" err="1"/>
              <a:t>Su</a:t>
            </a:r>
            <a:r>
              <a:rPr lang="en-US" sz="2000" dirty="0"/>
              <a:t> Region begins operations. </a:t>
            </a:r>
          </a:p>
          <a:p>
            <a:pPr marL="285750" indent="-285750">
              <a:buFont typeface="Arial" panose="020B0604020202020204" pitchFamily="34" charset="0"/>
              <a:buChar char="•"/>
            </a:pPr>
            <a:r>
              <a:rPr lang="en-US" sz="2000" dirty="0"/>
              <a:t>1917: Alaska Railroad reaches Chickaloon</a:t>
            </a:r>
          </a:p>
          <a:p>
            <a:pPr marL="285750" indent="-285750">
              <a:buFont typeface="Arial" panose="020B0604020202020204" pitchFamily="34" charset="0"/>
              <a:buChar char="•"/>
            </a:pPr>
            <a:r>
              <a:rPr lang="en-US" sz="2000" dirty="0"/>
              <a:t>1918-1919: The location where the </a:t>
            </a:r>
            <a:r>
              <a:rPr lang="en-US" sz="2000" dirty="0" err="1"/>
              <a:t>Eska</a:t>
            </a:r>
            <a:r>
              <a:rPr lang="en-US" sz="2000" dirty="0"/>
              <a:t> railroad spur met the main line is named Sutton after a local homesteader</a:t>
            </a:r>
          </a:p>
          <a:p>
            <a:pPr marL="285750" indent="-285750">
              <a:buFont typeface="Arial" panose="020B0604020202020204" pitchFamily="34" charset="0"/>
              <a:buChar char="•"/>
            </a:pPr>
            <a:endParaRPr lang="en-US" sz="2000" dirty="0"/>
          </a:p>
        </p:txBody>
      </p:sp>
      <p:pic>
        <p:nvPicPr>
          <p:cNvPr id="6" name="Picture 5" descr="A vintage photo of an old building&#10;&#10;Description automatically generated">
            <a:extLst>
              <a:ext uri="{FF2B5EF4-FFF2-40B4-BE49-F238E27FC236}">
                <a16:creationId xmlns:a16="http://schemas.microsoft.com/office/drawing/2014/main" id="{7DA2BF1C-C912-4889-96C1-9AFED5393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288" y="1685171"/>
            <a:ext cx="3962400" cy="2971800"/>
          </a:xfrm>
          <a:prstGeom prst="rect">
            <a:avLst/>
          </a:prstGeom>
        </p:spPr>
      </p:pic>
      <p:sp>
        <p:nvSpPr>
          <p:cNvPr id="7" name="TextBox 6">
            <a:extLst>
              <a:ext uri="{FF2B5EF4-FFF2-40B4-BE49-F238E27FC236}">
                <a16:creationId xmlns:a16="http://schemas.microsoft.com/office/drawing/2014/main" id="{3B995194-3112-4E19-AB2E-9BA0B981D492}"/>
              </a:ext>
            </a:extLst>
          </p:cNvPr>
          <p:cNvSpPr txBox="1"/>
          <p:nvPr/>
        </p:nvSpPr>
        <p:spPr>
          <a:xfrm>
            <a:off x="4572000" y="4695512"/>
            <a:ext cx="3976688" cy="246221"/>
          </a:xfrm>
          <a:prstGeom prst="rect">
            <a:avLst/>
          </a:prstGeom>
          <a:noFill/>
        </p:spPr>
        <p:txBody>
          <a:bodyPr wrap="square" rtlCol="0">
            <a:spAutoFit/>
          </a:bodyPr>
          <a:lstStyle/>
          <a:p>
            <a:r>
              <a:rPr lang="en-US" sz="1000" dirty="0"/>
              <a:t>Coal washing plant, Sutton 1921, Alaska State Archives</a:t>
            </a:r>
          </a:p>
        </p:txBody>
      </p:sp>
    </p:spTree>
    <p:extLst>
      <p:ext uri="{BB962C8B-B14F-4D97-AF65-F5344CB8AC3E}">
        <p14:creationId xmlns:p14="http://schemas.microsoft.com/office/powerpoint/2010/main" val="203381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pPr eaLnBrk="1" hangingPunct="1"/>
            <a:r>
              <a:rPr lang="en-US" altLang="en-US" dirty="0"/>
              <a:t>Early 1900’s: Talkeetna</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15</a:t>
            </a:fld>
            <a:endParaRPr lang="en-US" dirty="0"/>
          </a:p>
        </p:txBody>
      </p:sp>
      <p:sp>
        <p:nvSpPr>
          <p:cNvPr id="3" name="TextBox 2">
            <a:extLst>
              <a:ext uri="{FF2B5EF4-FFF2-40B4-BE49-F238E27FC236}">
                <a16:creationId xmlns:a16="http://schemas.microsoft.com/office/drawing/2014/main" id="{94D1D1F7-573E-455A-829C-91A8B7941CA7}"/>
              </a:ext>
            </a:extLst>
          </p:cNvPr>
          <p:cNvSpPr txBox="1"/>
          <p:nvPr/>
        </p:nvSpPr>
        <p:spPr>
          <a:xfrm>
            <a:off x="471488" y="1143000"/>
            <a:ext cx="3795712"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t>Adjacent to a </a:t>
            </a:r>
            <a:r>
              <a:rPr lang="en-US" sz="2000" dirty="0" err="1"/>
              <a:t>Dena’ina</a:t>
            </a:r>
            <a:r>
              <a:rPr lang="en-US" sz="2000" dirty="0"/>
              <a:t> village, Talkeetna became the site of a steamer station along the Susitna River by 1910.</a:t>
            </a:r>
          </a:p>
          <a:p>
            <a:pPr marL="285750" indent="-285750">
              <a:buFont typeface="Arial" panose="020B0604020202020204" pitchFamily="34" charset="0"/>
              <a:buChar char="•"/>
            </a:pPr>
            <a:r>
              <a:rPr lang="en-US" sz="2000" dirty="0"/>
              <a:t>1916: Talkeetna designated as the Alaska Railroad’s divisional headquarters</a:t>
            </a:r>
          </a:p>
          <a:p>
            <a:pPr marL="285750" indent="-285750">
              <a:buFont typeface="Arial" panose="020B0604020202020204" pitchFamily="34" charset="0"/>
              <a:buChar char="•"/>
            </a:pPr>
            <a:r>
              <a:rPr lang="en-US" sz="2000" dirty="0"/>
              <a:t>1918: Talkeetna townsite auction</a:t>
            </a:r>
          </a:p>
          <a:p>
            <a:pPr marL="285750" indent="-285750">
              <a:buFont typeface="Arial" panose="020B0604020202020204" pitchFamily="34" charset="0"/>
              <a:buChar char="•"/>
            </a:pPr>
            <a:r>
              <a:rPr lang="en-US" sz="2000" dirty="0"/>
              <a:t>1918-1919: </a:t>
            </a:r>
            <a:r>
              <a:rPr lang="en-US" sz="2000" dirty="0">
                <a:solidFill>
                  <a:srgbClr val="FAAF40"/>
                </a:solidFill>
              </a:rPr>
              <a:t>Many of Talkeetna’s Alaska Native population die of Spanish Flu</a:t>
            </a:r>
          </a:p>
          <a:p>
            <a:pPr marL="285750" indent="-285750">
              <a:buFont typeface="Arial" panose="020B0604020202020204" pitchFamily="34" charset="0"/>
              <a:buChar char="•"/>
            </a:pPr>
            <a:r>
              <a:rPr lang="en-US" sz="2000" dirty="0"/>
              <a:t>It wasn’t until 1964 that  the construction of Talkeetna Spur Road connects the town to the road system.</a:t>
            </a:r>
          </a:p>
          <a:p>
            <a:pPr marL="285750" indent="-285750">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3B995194-3112-4E19-AB2E-9BA0B981D492}"/>
              </a:ext>
            </a:extLst>
          </p:cNvPr>
          <p:cNvSpPr txBox="1"/>
          <p:nvPr/>
        </p:nvSpPr>
        <p:spPr>
          <a:xfrm>
            <a:off x="4156075" y="4948786"/>
            <a:ext cx="4329112" cy="246221"/>
          </a:xfrm>
          <a:prstGeom prst="rect">
            <a:avLst/>
          </a:prstGeom>
          <a:noFill/>
        </p:spPr>
        <p:txBody>
          <a:bodyPr wrap="square" rtlCol="0">
            <a:spAutoFit/>
          </a:bodyPr>
          <a:lstStyle/>
          <a:p>
            <a:r>
              <a:rPr lang="en-US" sz="1000" dirty="0"/>
              <a:t>Construction of Talkeetna River bridge, 1919. Anchorage Museum</a:t>
            </a:r>
          </a:p>
        </p:txBody>
      </p:sp>
      <p:pic>
        <p:nvPicPr>
          <p:cNvPr id="9" name="Picture 8" descr="A black and white photo of a bridge&#10;&#10;Description automatically generated">
            <a:extLst>
              <a:ext uri="{FF2B5EF4-FFF2-40B4-BE49-F238E27FC236}">
                <a16:creationId xmlns:a16="http://schemas.microsoft.com/office/drawing/2014/main" id="{F13D29C0-E683-48D2-8579-DB69F03258EC}"/>
              </a:ext>
            </a:extLst>
          </p:cNvPr>
          <p:cNvPicPr>
            <a:picLocks noChangeAspect="1"/>
          </p:cNvPicPr>
          <p:nvPr/>
        </p:nvPicPr>
        <p:blipFill rotWithShape="1">
          <a:blip r:embed="rId3">
            <a:extLst>
              <a:ext uri="{28A0092B-C50C-407E-A947-70E740481C1C}">
                <a14:useLocalDpi xmlns:a14="http://schemas.microsoft.com/office/drawing/2010/main" val="0"/>
              </a:ext>
            </a:extLst>
          </a:blip>
          <a:srcRect l="-1107" r="-1" b="3863"/>
          <a:stretch/>
        </p:blipFill>
        <p:spPr>
          <a:xfrm>
            <a:off x="4159084" y="1409454"/>
            <a:ext cx="4697744" cy="3505201"/>
          </a:xfrm>
          <a:prstGeom prst="rect">
            <a:avLst/>
          </a:prstGeom>
        </p:spPr>
      </p:pic>
    </p:spTree>
    <p:extLst>
      <p:ext uri="{BB962C8B-B14F-4D97-AF65-F5344CB8AC3E}">
        <p14:creationId xmlns:p14="http://schemas.microsoft.com/office/powerpoint/2010/main" val="760004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normAutofit/>
          </a:bodyPr>
          <a:lstStyle/>
          <a:p>
            <a:pPr eaLnBrk="1" hangingPunct="1"/>
            <a:r>
              <a:rPr lang="en-US" altLang="en-US" sz="4000" dirty="0"/>
              <a:t>1917: Chickaloon, Railroad, Disease</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16</a:t>
            </a:fld>
            <a:endParaRPr lang="en-US" dirty="0"/>
          </a:p>
        </p:txBody>
      </p:sp>
      <p:pic>
        <p:nvPicPr>
          <p:cNvPr id="9" name="Picture 8" descr="A large long train on a steel track&#10;&#10;Description automatically generated">
            <a:extLst>
              <a:ext uri="{FF2B5EF4-FFF2-40B4-BE49-F238E27FC236}">
                <a16:creationId xmlns:a16="http://schemas.microsoft.com/office/drawing/2014/main" id="{3E1A54F3-1C51-41CE-A1C9-568D83A08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929894"/>
            <a:ext cx="4440981" cy="3302000"/>
          </a:xfrm>
          <a:prstGeom prst="rect">
            <a:avLst/>
          </a:prstGeom>
        </p:spPr>
      </p:pic>
      <p:sp>
        <p:nvSpPr>
          <p:cNvPr id="10" name="TextBox 9">
            <a:extLst>
              <a:ext uri="{FF2B5EF4-FFF2-40B4-BE49-F238E27FC236}">
                <a16:creationId xmlns:a16="http://schemas.microsoft.com/office/drawing/2014/main" id="{EED25410-7545-427D-8DDE-749702B6EA23}"/>
              </a:ext>
            </a:extLst>
          </p:cNvPr>
          <p:cNvSpPr txBox="1"/>
          <p:nvPr/>
        </p:nvSpPr>
        <p:spPr>
          <a:xfrm>
            <a:off x="477838" y="1481102"/>
            <a:ext cx="3725689"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first Alaska Railroad train reaches Chickaloon on October 24, 1917. </a:t>
            </a:r>
          </a:p>
          <a:p>
            <a:pPr marL="285750" indent="-285750">
              <a:buFont typeface="Arial" panose="020B0604020202020204" pitchFamily="34" charset="0"/>
              <a:buChar char="•"/>
            </a:pPr>
            <a:r>
              <a:rPr lang="en-US" sz="2800" dirty="0"/>
              <a:t>That year, an influenza outbreak kills much of the local Ahtna population, a direct result of the increased settler presence.</a:t>
            </a:r>
          </a:p>
        </p:txBody>
      </p:sp>
      <p:sp>
        <p:nvSpPr>
          <p:cNvPr id="3" name="TextBox 2">
            <a:extLst>
              <a:ext uri="{FF2B5EF4-FFF2-40B4-BE49-F238E27FC236}">
                <a16:creationId xmlns:a16="http://schemas.microsoft.com/office/drawing/2014/main" id="{7DBB0904-7A2B-439F-A809-B15408AD782C}"/>
              </a:ext>
            </a:extLst>
          </p:cNvPr>
          <p:cNvSpPr txBox="1"/>
          <p:nvPr/>
        </p:nvSpPr>
        <p:spPr>
          <a:xfrm>
            <a:off x="4343400" y="5231894"/>
            <a:ext cx="1386918" cy="246221"/>
          </a:xfrm>
          <a:prstGeom prst="rect">
            <a:avLst/>
          </a:prstGeom>
          <a:noFill/>
        </p:spPr>
        <p:txBody>
          <a:bodyPr wrap="none" rtlCol="0">
            <a:spAutoFit/>
          </a:bodyPr>
          <a:lstStyle/>
          <a:p>
            <a:r>
              <a:rPr lang="en-US" sz="1000" dirty="0"/>
              <a:t>Chickaloon 1918, USGS</a:t>
            </a:r>
          </a:p>
        </p:txBody>
      </p:sp>
    </p:spTree>
    <p:extLst>
      <p:ext uri="{BB962C8B-B14F-4D97-AF65-F5344CB8AC3E}">
        <p14:creationId xmlns:p14="http://schemas.microsoft.com/office/powerpoint/2010/main" val="1371955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pPr eaLnBrk="1" hangingPunct="1"/>
            <a:r>
              <a:rPr lang="en-US" altLang="en-US" dirty="0"/>
              <a:t>1918-1919: Spanish Influenza </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17</a:t>
            </a:fld>
            <a:endParaRPr lang="en-US" dirty="0"/>
          </a:p>
        </p:txBody>
      </p:sp>
      <p:sp>
        <p:nvSpPr>
          <p:cNvPr id="3" name="TextBox 2">
            <a:extLst>
              <a:ext uri="{FF2B5EF4-FFF2-40B4-BE49-F238E27FC236}">
                <a16:creationId xmlns:a16="http://schemas.microsoft.com/office/drawing/2014/main" id="{03B8B93A-377A-4553-9CA6-A55C9581CE12}"/>
              </a:ext>
            </a:extLst>
          </p:cNvPr>
          <p:cNvSpPr txBox="1"/>
          <p:nvPr/>
        </p:nvSpPr>
        <p:spPr>
          <a:xfrm>
            <a:off x="458366" y="1280319"/>
            <a:ext cx="853323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One of a series of disease outbreaks brought to Alaska by colonial settlers. As with previous and later outbreaks, </a:t>
            </a:r>
            <a:r>
              <a:rPr lang="en-US" sz="2400" dirty="0">
                <a:solidFill>
                  <a:srgbClr val="FAAF40"/>
                </a:solidFill>
              </a:rPr>
              <a:t>Alaska Native people disproportionately suffered. </a:t>
            </a:r>
          </a:p>
          <a:p>
            <a:pPr marL="285750" indent="-285750">
              <a:buFont typeface="Arial" panose="020B0604020202020204" pitchFamily="34" charset="0"/>
              <a:buChar char="•"/>
            </a:pPr>
            <a:r>
              <a:rPr lang="en-US" sz="2400" dirty="0"/>
              <a:t>While Anchorage was quarantined for more than two weeks from late October into November 1918, and passenger trains were cancelled between Anchorage and Seward, </a:t>
            </a:r>
            <a:r>
              <a:rPr lang="en-US" sz="2400" dirty="0">
                <a:solidFill>
                  <a:srgbClr val="FAAF40"/>
                </a:solidFill>
              </a:rPr>
              <a:t>construction on the Alaska Railroad in the Mat-</a:t>
            </a:r>
            <a:r>
              <a:rPr lang="en-US" sz="2400" dirty="0" err="1">
                <a:solidFill>
                  <a:srgbClr val="FAAF40"/>
                </a:solidFill>
              </a:rPr>
              <a:t>Su</a:t>
            </a:r>
            <a:r>
              <a:rPr lang="en-US" sz="2400" dirty="0">
                <a:solidFill>
                  <a:srgbClr val="FAAF40"/>
                </a:solidFill>
              </a:rPr>
              <a:t> Valley continued unabated</a:t>
            </a:r>
            <a:r>
              <a:rPr lang="en-US" sz="2400" dirty="0"/>
              <a:t>. </a:t>
            </a:r>
          </a:p>
        </p:txBody>
      </p:sp>
      <p:pic>
        <p:nvPicPr>
          <p:cNvPr id="6" name="Picture 5" descr="A close up of a logo&#10;&#10;Description automatically generated">
            <a:extLst>
              <a:ext uri="{FF2B5EF4-FFF2-40B4-BE49-F238E27FC236}">
                <a16:creationId xmlns:a16="http://schemas.microsoft.com/office/drawing/2014/main" id="{83B3AA7C-BFF2-4F2B-8BD9-FFB8A9EE3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71" y="4498043"/>
            <a:ext cx="7086600" cy="1050948"/>
          </a:xfrm>
          <a:prstGeom prst="rect">
            <a:avLst/>
          </a:prstGeom>
        </p:spPr>
      </p:pic>
      <p:sp>
        <p:nvSpPr>
          <p:cNvPr id="7" name="TextBox 6">
            <a:extLst>
              <a:ext uri="{FF2B5EF4-FFF2-40B4-BE49-F238E27FC236}">
                <a16:creationId xmlns:a16="http://schemas.microsoft.com/office/drawing/2014/main" id="{F512A150-ECC7-4B9D-9BF7-9AEBF82E44C8}"/>
              </a:ext>
            </a:extLst>
          </p:cNvPr>
          <p:cNvSpPr txBox="1"/>
          <p:nvPr/>
        </p:nvSpPr>
        <p:spPr>
          <a:xfrm flipH="1">
            <a:off x="838200" y="5577681"/>
            <a:ext cx="6507481" cy="246221"/>
          </a:xfrm>
          <a:prstGeom prst="rect">
            <a:avLst/>
          </a:prstGeom>
          <a:noFill/>
        </p:spPr>
        <p:txBody>
          <a:bodyPr wrap="square" rtlCol="0">
            <a:spAutoFit/>
          </a:bodyPr>
          <a:lstStyle/>
          <a:p>
            <a:r>
              <a:rPr lang="en-US" sz="1000" i="1" dirty="0"/>
              <a:t>Alaska Railroad Reporter </a:t>
            </a:r>
            <a:r>
              <a:rPr lang="en-US" sz="1000" dirty="0"/>
              <a:t>headline, December 1918. </a:t>
            </a:r>
          </a:p>
        </p:txBody>
      </p:sp>
    </p:spTree>
    <p:extLst>
      <p:ext uri="{BB962C8B-B14F-4D97-AF65-F5344CB8AC3E}">
        <p14:creationId xmlns:p14="http://schemas.microsoft.com/office/powerpoint/2010/main" val="1165965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pPr eaLnBrk="1" hangingPunct="1"/>
            <a:r>
              <a:rPr lang="en-US" altLang="en-US" dirty="0"/>
              <a:t>1918-1919: Spanish Influenza</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18</a:t>
            </a:fld>
            <a:endParaRPr lang="en-US" dirty="0"/>
          </a:p>
        </p:txBody>
      </p:sp>
      <p:sp>
        <p:nvSpPr>
          <p:cNvPr id="3" name="TextBox 2">
            <a:extLst>
              <a:ext uri="{FF2B5EF4-FFF2-40B4-BE49-F238E27FC236}">
                <a16:creationId xmlns:a16="http://schemas.microsoft.com/office/drawing/2014/main" id="{03B8B93A-377A-4553-9CA6-A55C9581CE12}"/>
              </a:ext>
            </a:extLst>
          </p:cNvPr>
          <p:cNvSpPr txBox="1"/>
          <p:nvPr/>
        </p:nvSpPr>
        <p:spPr>
          <a:xfrm>
            <a:off x="533400" y="1185895"/>
            <a:ext cx="735647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According to Alaska Department of Health and Social Services (DHSS) research, </a:t>
            </a:r>
            <a:r>
              <a:rPr lang="en-US" sz="2400" dirty="0">
                <a:solidFill>
                  <a:srgbClr val="FAAF40"/>
                </a:solidFill>
              </a:rPr>
              <a:t>81.7% of all Alaska-wide Spanish Flu deaths were Alaska Native people</a:t>
            </a:r>
            <a:r>
              <a:rPr lang="en-US" sz="2400" dirty="0"/>
              <a:t>.</a:t>
            </a:r>
          </a:p>
          <a:p>
            <a:pPr marL="285750" indent="-285750">
              <a:buFont typeface="Arial" panose="020B0604020202020204" pitchFamily="34" charset="0"/>
              <a:buChar char="•"/>
            </a:pPr>
            <a:r>
              <a:rPr lang="en-US" sz="2400" dirty="0"/>
              <a:t>DHSS data shows 23 deaths in the Mat-</a:t>
            </a:r>
            <a:r>
              <a:rPr lang="en-US" sz="2400" dirty="0" err="1"/>
              <a:t>Su</a:t>
            </a:r>
            <a:r>
              <a:rPr lang="en-US" sz="2400" dirty="0"/>
              <a:t> Valley, a number that greatly underestimates Alaska Native deaths.</a:t>
            </a:r>
          </a:p>
        </p:txBody>
      </p:sp>
      <p:sp>
        <p:nvSpPr>
          <p:cNvPr id="7" name="TextBox 6">
            <a:extLst>
              <a:ext uri="{FF2B5EF4-FFF2-40B4-BE49-F238E27FC236}">
                <a16:creationId xmlns:a16="http://schemas.microsoft.com/office/drawing/2014/main" id="{F512A150-ECC7-4B9D-9BF7-9AEBF82E44C8}"/>
              </a:ext>
            </a:extLst>
          </p:cNvPr>
          <p:cNvSpPr txBox="1"/>
          <p:nvPr/>
        </p:nvSpPr>
        <p:spPr>
          <a:xfrm flipH="1">
            <a:off x="2346048" y="5672105"/>
            <a:ext cx="6507481" cy="246221"/>
          </a:xfrm>
          <a:prstGeom prst="rect">
            <a:avLst/>
          </a:prstGeom>
          <a:noFill/>
        </p:spPr>
        <p:txBody>
          <a:bodyPr wrap="square" rtlCol="0">
            <a:spAutoFit/>
          </a:bodyPr>
          <a:lstStyle/>
          <a:p>
            <a:r>
              <a:rPr lang="en-US" sz="1000" i="1" dirty="0"/>
              <a:t>Anchorage Daily Times</a:t>
            </a:r>
            <a:r>
              <a:rPr lang="en-US" sz="1000" dirty="0"/>
              <a:t>, December 17, 1918. </a:t>
            </a:r>
          </a:p>
        </p:txBody>
      </p:sp>
      <p:pic>
        <p:nvPicPr>
          <p:cNvPr id="9" name="Picture 8" descr="A screenshot of a cell phone&#10;&#10;Description automatically generated">
            <a:extLst>
              <a:ext uri="{FF2B5EF4-FFF2-40B4-BE49-F238E27FC236}">
                <a16:creationId xmlns:a16="http://schemas.microsoft.com/office/drawing/2014/main" id="{4A1D741D-4468-4CCB-8B6B-22C3D0D08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048" y="3429000"/>
            <a:ext cx="6237658" cy="2244612"/>
          </a:xfrm>
          <a:prstGeom prst="rect">
            <a:avLst/>
          </a:prstGeom>
        </p:spPr>
      </p:pic>
    </p:spTree>
    <p:extLst>
      <p:ext uri="{BB962C8B-B14F-4D97-AF65-F5344CB8AC3E}">
        <p14:creationId xmlns:p14="http://schemas.microsoft.com/office/powerpoint/2010/main" val="3016787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pPr eaLnBrk="1" hangingPunct="1"/>
            <a:r>
              <a:rPr lang="en-US" altLang="en-US" dirty="0"/>
              <a:t>1918-1919: Spanish Influenza</a:t>
            </a:r>
          </a:p>
        </p:txBody>
      </p:sp>
      <p:sp>
        <p:nvSpPr>
          <p:cNvPr id="6" name="Content Placeholder 5"/>
          <p:cNvSpPr>
            <a:spLocks noGrp="1"/>
          </p:cNvSpPr>
          <p:nvPr>
            <p:ph idx="1"/>
          </p:nvPr>
        </p:nvSpPr>
        <p:spPr>
          <a:xfrm>
            <a:off x="457200" y="1600200"/>
            <a:ext cx="8229600" cy="2762250"/>
          </a:xfrm>
        </p:spPr>
        <p:txBody>
          <a:bodyPr rtlCol="0">
            <a:noAutofit/>
          </a:bodyPr>
          <a:lstStyle/>
          <a:p>
            <a:pPr marL="0" indent="0" eaLnBrk="1" fontAlgn="auto" hangingPunct="1">
              <a:spcAft>
                <a:spcPts val="0"/>
              </a:spcAft>
              <a:buNone/>
              <a:defRPr/>
            </a:pPr>
            <a:r>
              <a:rPr lang="en-US" sz="2800" b="1" i="1" dirty="0">
                <a:latin typeface="+mn-lt"/>
                <a:ea typeface="+mn-ea"/>
              </a:rPr>
              <a:t>“They went from village to village finding many of the villagers sick or dead from the flu. He told of rounding a bend and seeing a small boy standing on the bank sobbing. In the background the village appeared deserted. No smoke rose from chimneys, no children playing in the yards, and no campfires burned. The two men left Johnny to watch the young boy as they went through the village looking for survivors. They found none.”</a:t>
            </a:r>
          </a:p>
          <a:p>
            <a:pPr marL="457200" lvl="1" indent="0" eaLnBrk="1" fontAlgn="auto" hangingPunct="1">
              <a:spcAft>
                <a:spcPts val="0"/>
              </a:spcAft>
              <a:buFont typeface="Arial" panose="020B0604020202020204" pitchFamily="34" charset="0"/>
              <a:buNone/>
              <a:defRPr/>
            </a:pPr>
            <a:endParaRPr lang="en-US" sz="3200" b="1" i="1" dirty="0">
              <a:ea typeface="+mn-ea"/>
            </a:endParaRP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19</a:t>
            </a:fld>
            <a:endParaRPr lang="en-US" dirty="0"/>
          </a:p>
        </p:txBody>
      </p:sp>
      <p:sp>
        <p:nvSpPr>
          <p:cNvPr id="3" name="TextBox 2">
            <a:extLst>
              <a:ext uri="{FF2B5EF4-FFF2-40B4-BE49-F238E27FC236}">
                <a16:creationId xmlns:a16="http://schemas.microsoft.com/office/drawing/2014/main" id="{C78A91CB-8556-4A73-9047-B6B8322427D1}"/>
              </a:ext>
            </a:extLst>
          </p:cNvPr>
          <p:cNvSpPr txBox="1"/>
          <p:nvPr/>
        </p:nvSpPr>
        <p:spPr>
          <a:xfrm>
            <a:off x="4038600" y="5410200"/>
            <a:ext cx="4419600" cy="246221"/>
          </a:xfrm>
          <a:prstGeom prst="rect">
            <a:avLst/>
          </a:prstGeom>
          <a:noFill/>
        </p:spPr>
        <p:txBody>
          <a:bodyPr wrap="square" rtlCol="0">
            <a:spAutoFit/>
          </a:bodyPr>
          <a:lstStyle/>
          <a:p>
            <a:r>
              <a:rPr lang="en-US" sz="1000" dirty="0"/>
              <a:t>Ingrid D. </a:t>
            </a:r>
            <a:r>
              <a:rPr lang="en-US" sz="1000" dirty="0" err="1"/>
              <a:t>Shaginoff</a:t>
            </a:r>
            <a:r>
              <a:rPr lang="en-US" sz="1000" dirty="0"/>
              <a:t>, </a:t>
            </a:r>
            <a:r>
              <a:rPr lang="en-US" sz="1000" i="1" dirty="0"/>
              <a:t>Chickaloon Wild: End of an Athabascan Family’s Way of Life</a:t>
            </a:r>
          </a:p>
        </p:txBody>
      </p:sp>
    </p:spTree>
    <p:extLst>
      <p:ext uri="{BB962C8B-B14F-4D97-AF65-F5344CB8AC3E}">
        <p14:creationId xmlns:p14="http://schemas.microsoft.com/office/powerpoint/2010/main" val="3767742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547B-589B-4985-A495-2B8B0EEB2A1E}"/>
              </a:ext>
            </a:extLst>
          </p:cNvPr>
          <p:cNvSpPr>
            <a:spLocks noGrp="1"/>
          </p:cNvSpPr>
          <p:nvPr>
            <p:ph type="title"/>
          </p:nvPr>
        </p:nvSpPr>
        <p:spPr>
          <a:xfrm>
            <a:off x="471488" y="274638"/>
            <a:ext cx="8520112" cy="971550"/>
          </a:xfrm>
        </p:spPr>
        <p:txBody>
          <a:bodyPr>
            <a:normAutofit/>
          </a:bodyPr>
          <a:lstStyle/>
          <a:p>
            <a:r>
              <a:rPr lang="en-US" sz="4800" dirty="0"/>
              <a:t>Centuries of Life: Ahtna </a:t>
            </a:r>
            <a:r>
              <a:rPr lang="en-US" dirty="0"/>
              <a:t>Copper</a:t>
            </a:r>
          </a:p>
        </p:txBody>
      </p:sp>
      <p:sp>
        <p:nvSpPr>
          <p:cNvPr id="3" name="Content Placeholder 2">
            <a:extLst>
              <a:ext uri="{FF2B5EF4-FFF2-40B4-BE49-F238E27FC236}">
                <a16:creationId xmlns:a16="http://schemas.microsoft.com/office/drawing/2014/main" id="{AB9F3191-79F4-482D-87D9-B3F7560D6B6F}"/>
              </a:ext>
            </a:extLst>
          </p:cNvPr>
          <p:cNvSpPr>
            <a:spLocks noGrp="1"/>
          </p:cNvSpPr>
          <p:nvPr>
            <p:ph idx="1"/>
          </p:nvPr>
        </p:nvSpPr>
        <p:spPr>
          <a:xfrm>
            <a:off x="471488" y="1246188"/>
            <a:ext cx="4862512" cy="409342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285750" indent="-285750">
              <a:spcBef>
                <a:spcPct val="0"/>
              </a:spcBef>
            </a:pPr>
            <a:r>
              <a:rPr lang="en-US" sz="2000" dirty="0">
                <a:solidFill>
                  <a:srgbClr val="FAAF40"/>
                </a:solidFill>
                <a:latin typeface="Calibri" panose="020F0502020204030204" pitchFamily="34" charset="0"/>
                <a:ea typeface="+mn-ea"/>
                <a:cs typeface="+mn-cs"/>
              </a:rPr>
              <a:t>Ahtna people have been collecting and using copper for over 500 years</a:t>
            </a:r>
            <a:r>
              <a:rPr lang="en-US" sz="2000" dirty="0">
                <a:latin typeface="Calibri" panose="020F0502020204030204" pitchFamily="34" charset="0"/>
                <a:ea typeface="+mn-ea"/>
                <a:cs typeface="+mn-cs"/>
              </a:rPr>
              <a:t>. It was an important source of wealth and status. </a:t>
            </a:r>
          </a:p>
          <a:p>
            <a:pPr marL="285750" indent="-285750">
              <a:spcBef>
                <a:spcPct val="0"/>
              </a:spcBef>
            </a:pPr>
            <a:r>
              <a:rPr lang="en-US" sz="2000" dirty="0">
                <a:latin typeface="Calibri" panose="020F0502020204030204" pitchFamily="34" charset="0"/>
                <a:ea typeface="+mn-ea"/>
                <a:cs typeface="+mn-cs"/>
              </a:rPr>
              <a:t>Ahtna people gathered copper nuggets from streambeds and high-grade copper ores from surface outcrops to make implements including tanged points, awls, beads, ornaments, needles, knife blades, and copper wire.</a:t>
            </a:r>
          </a:p>
          <a:p>
            <a:pPr marL="285750" indent="-285750">
              <a:spcBef>
                <a:spcPct val="0"/>
              </a:spcBef>
            </a:pPr>
            <a:r>
              <a:rPr lang="en-US" sz="2000" dirty="0">
                <a:latin typeface="Calibri" panose="020F0502020204030204" pitchFamily="34" charset="0"/>
                <a:ea typeface="+mn-ea"/>
                <a:cs typeface="+mn-cs"/>
              </a:rPr>
              <a:t>Copper was an important commodity in aboriginal trade </a:t>
            </a:r>
            <a:r>
              <a:rPr lang="en-US" sz="2000" dirty="0">
                <a:solidFill>
                  <a:srgbClr val="FAAF40"/>
                </a:solidFill>
                <a:latin typeface="Calibri" panose="020F0502020204030204" pitchFamily="34" charset="0"/>
                <a:ea typeface="+mn-ea"/>
                <a:cs typeface="+mn-cs"/>
              </a:rPr>
              <a:t>long before European contact and was distributed over long distances via trade networks</a:t>
            </a:r>
            <a:r>
              <a:rPr lang="en-US" sz="2000" dirty="0">
                <a:latin typeface="Calibri" panose="020F0502020204030204" pitchFamily="34" charset="0"/>
                <a:ea typeface="+mn-ea"/>
                <a:cs typeface="+mn-cs"/>
              </a:rPr>
              <a:t>.</a:t>
            </a:r>
          </a:p>
        </p:txBody>
      </p:sp>
      <p:sp>
        <p:nvSpPr>
          <p:cNvPr id="4" name="Slide Number Placeholder 3">
            <a:extLst>
              <a:ext uri="{FF2B5EF4-FFF2-40B4-BE49-F238E27FC236}">
                <a16:creationId xmlns:a16="http://schemas.microsoft.com/office/drawing/2014/main" id="{E00BF8D1-5553-4E65-A8B2-233206956DE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A0EE8-9CEE-416A-A405-B34BD645285B}" type="slidenum">
              <a:rPr kumimoji="0" lang="en-US" sz="1600" b="0" i="0" u="none" strike="noStrike" kern="1200" cap="none" spc="0" normalizeH="0" baseline="0" noProof="0" smtClean="0">
                <a:ln>
                  <a:noFill/>
                </a:ln>
                <a:solidFill>
                  <a:srgbClr val="3F3F3F">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srgbClr val="3F3F3F">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B38306-5F9D-4500-A937-BD80FD6426E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F3F3F">
                  <a:tint val="75000"/>
                </a:srgb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9F87C22-9FDA-4E6B-ADED-9429BDD5A2F9}"/>
              </a:ext>
            </a:extLst>
          </p:cNvPr>
          <p:cNvPicPr>
            <a:picLocks noChangeAspect="1"/>
          </p:cNvPicPr>
          <p:nvPr/>
        </p:nvPicPr>
        <p:blipFill rotWithShape="1">
          <a:blip r:embed="rId3"/>
          <a:srcRect r="26687"/>
          <a:stretch/>
        </p:blipFill>
        <p:spPr>
          <a:xfrm>
            <a:off x="5381005" y="1948424"/>
            <a:ext cx="3524604" cy="2822213"/>
          </a:xfrm>
          <a:prstGeom prst="rect">
            <a:avLst/>
          </a:prstGeom>
        </p:spPr>
      </p:pic>
    </p:spTree>
    <p:extLst>
      <p:ext uri="{BB962C8B-B14F-4D97-AF65-F5344CB8AC3E}">
        <p14:creationId xmlns:p14="http://schemas.microsoft.com/office/powerpoint/2010/main" val="103928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471488" y="274637"/>
            <a:ext cx="8229600" cy="1168243"/>
          </a:xfrm>
        </p:spPr>
        <p:txBody>
          <a:bodyPr>
            <a:noAutofit/>
          </a:bodyPr>
          <a:lstStyle/>
          <a:p>
            <a:pPr eaLnBrk="1" hangingPunct="1"/>
            <a:r>
              <a:rPr lang="en-US" altLang="en-US" sz="4000" dirty="0"/>
              <a:t>1922-1923: End of Chickaloon Coal</a:t>
            </a:r>
          </a:p>
        </p:txBody>
      </p:sp>
      <p:sp>
        <p:nvSpPr>
          <p:cNvPr id="6" name="Content Placeholder 5"/>
          <p:cNvSpPr>
            <a:spLocks noGrp="1"/>
          </p:cNvSpPr>
          <p:nvPr>
            <p:ph idx="1"/>
          </p:nvPr>
        </p:nvSpPr>
        <p:spPr>
          <a:xfrm>
            <a:off x="381000" y="1600200"/>
            <a:ext cx="8458200" cy="3847207"/>
          </a:xfrm>
          <a:noFill/>
        </p:spPr>
        <p:txBody>
          <a:bodyPr wrap="square" rtlCol="0">
            <a:spAutoFit/>
          </a:bodyPr>
          <a:lstStyle/>
          <a:p>
            <a:pPr marL="285750" indent="-285750">
              <a:spcBef>
                <a:spcPct val="0"/>
              </a:spcBef>
            </a:pPr>
            <a:r>
              <a:rPr lang="en-US" sz="2400" dirty="0">
                <a:latin typeface="Calibri" panose="020F0502020204030204" pitchFamily="34" charset="0"/>
                <a:ea typeface="+mn-ea"/>
                <a:cs typeface="+mn-cs"/>
              </a:rPr>
              <a:t>On April 30, 1922, the U.S. Navy concluded that </a:t>
            </a:r>
            <a:r>
              <a:rPr lang="en-US" sz="2400" dirty="0">
                <a:solidFill>
                  <a:srgbClr val="FAAF40"/>
                </a:solidFill>
                <a:latin typeface="Calibri" panose="020F0502020204030204" pitchFamily="34" charset="0"/>
                <a:ea typeface="+mn-ea"/>
                <a:cs typeface="+mn-cs"/>
              </a:rPr>
              <a:t>coal mining in Chickaloon was not worth the effort </a:t>
            </a:r>
            <a:r>
              <a:rPr lang="en-US" sz="2400" dirty="0">
                <a:latin typeface="Calibri" panose="020F0502020204030204" pitchFamily="34" charset="0"/>
                <a:ea typeface="+mn-ea"/>
                <a:cs typeface="+mn-cs"/>
              </a:rPr>
              <a:t>and handed oversight of mining operations there to the Alaska Engineering Commission. </a:t>
            </a:r>
          </a:p>
          <a:p>
            <a:pPr marL="285750" indent="-285750">
              <a:spcBef>
                <a:spcPct val="0"/>
              </a:spcBef>
            </a:pPr>
            <a:r>
              <a:rPr lang="en-US" sz="2400" dirty="0">
                <a:latin typeface="Calibri" panose="020F0502020204030204" pitchFamily="34" charset="0"/>
                <a:ea typeface="+mn-ea"/>
                <a:cs typeface="+mn-cs"/>
              </a:rPr>
              <a:t>On May 1, 1922, mining operations were suspended indefinitely. </a:t>
            </a:r>
          </a:p>
          <a:p>
            <a:pPr marL="285750" indent="-285750">
              <a:spcBef>
                <a:spcPct val="0"/>
              </a:spcBef>
            </a:pPr>
            <a:r>
              <a:rPr lang="en-US" sz="2400" dirty="0">
                <a:latin typeface="Calibri" panose="020F0502020204030204" pitchFamily="34" charset="0"/>
                <a:ea typeface="+mn-ea"/>
                <a:cs typeface="+mn-cs"/>
              </a:rPr>
              <a:t>By the end of 1923, </a:t>
            </a:r>
            <a:r>
              <a:rPr lang="en-US" sz="2400" dirty="0">
                <a:solidFill>
                  <a:srgbClr val="FAAF40"/>
                </a:solidFill>
                <a:latin typeface="Calibri" panose="020F0502020204030204" pitchFamily="34" charset="0"/>
                <a:ea typeface="+mn-ea"/>
                <a:cs typeface="+mn-cs"/>
              </a:rPr>
              <a:t>Chickaloon was a ghost town</a:t>
            </a:r>
            <a:r>
              <a:rPr lang="en-US" sz="2400" dirty="0">
                <a:latin typeface="Calibri" panose="020F0502020204030204" pitchFamily="34" charset="0"/>
                <a:ea typeface="+mn-ea"/>
                <a:cs typeface="+mn-cs"/>
              </a:rPr>
              <a:t>. The buildings were torn down and shipped to Anchorage where they were used for new construction in Government Hill. </a:t>
            </a:r>
            <a:r>
              <a:rPr lang="en-US" sz="2400" dirty="0">
                <a:solidFill>
                  <a:srgbClr val="FAAF40"/>
                </a:solidFill>
                <a:latin typeface="Calibri" panose="020F0502020204030204" pitchFamily="34" charset="0"/>
                <a:ea typeface="+mn-ea"/>
                <a:cs typeface="+mn-cs"/>
              </a:rPr>
              <a:t>Only unsalvageable debris was left in Chickaloon</a:t>
            </a:r>
            <a:r>
              <a:rPr lang="en-US" sz="2400" dirty="0">
                <a:latin typeface="Calibri" panose="020F0502020204030204" pitchFamily="34" charset="0"/>
                <a:ea typeface="+mn-ea"/>
                <a:cs typeface="+mn-cs"/>
              </a:rPr>
              <a:t>. The railroad tracks were removed in the 1930s.</a:t>
            </a:r>
          </a:p>
          <a:p>
            <a:pPr marL="457200" lvl="1">
              <a:spcBef>
                <a:spcPct val="0"/>
              </a:spcBef>
            </a:pPr>
            <a:endParaRPr lang="en-US" sz="2400" dirty="0">
              <a:latin typeface="Calibri" panose="020F0502020204030204" pitchFamily="34" charset="0"/>
              <a:ea typeface="+mn-ea"/>
              <a:cs typeface="+mn-cs"/>
            </a:endParaRP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a:xfrm>
            <a:off x="573484" y="6103937"/>
            <a:ext cx="7356475" cy="365125"/>
          </a:xfrm>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20</a:t>
            </a:fld>
            <a:endParaRPr lang="en-US" dirty="0"/>
          </a:p>
        </p:txBody>
      </p:sp>
      <p:sp>
        <p:nvSpPr>
          <p:cNvPr id="5" name="TextBox 4">
            <a:extLst>
              <a:ext uri="{FF2B5EF4-FFF2-40B4-BE49-F238E27FC236}">
                <a16:creationId xmlns:a16="http://schemas.microsoft.com/office/drawing/2014/main" id="{CC6D0D0E-E51E-4116-86E7-A81D70DEEB10}"/>
              </a:ext>
            </a:extLst>
          </p:cNvPr>
          <p:cNvSpPr txBox="1"/>
          <p:nvPr/>
        </p:nvSpPr>
        <p:spPr>
          <a:xfrm>
            <a:off x="685800" y="4961809"/>
            <a:ext cx="7543800" cy="1107996"/>
          </a:xfrm>
          <a:prstGeom prst="rect">
            <a:avLst/>
          </a:prstGeom>
          <a:noFill/>
        </p:spPr>
        <p:txBody>
          <a:bodyPr wrap="square" rtlCol="0">
            <a:spAutoFit/>
          </a:bodyPr>
          <a:lstStyle/>
          <a:p>
            <a:r>
              <a:rPr lang="en-US" sz="2400" b="1" i="1" dirty="0"/>
              <a:t>“When they dismantled the houses in Chickaloon, they left most of the flooring and junk.”</a:t>
            </a:r>
          </a:p>
          <a:p>
            <a:endParaRPr lang="en-US" i="1" dirty="0"/>
          </a:p>
        </p:txBody>
      </p:sp>
      <p:sp>
        <p:nvSpPr>
          <p:cNvPr id="7" name="TextBox 6">
            <a:extLst>
              <a:ext uri="{FF2B5EF4-FFF2-40B4-BE49-F238E27FC236}">
                <a16:creationId xmlns:a16="http://schemas.microsoft.com/office/drawing/2014/main" id="{89177066-5667-4C30-BCD9-0327A75F1DAD}"/>
              </a:ext>
            </a:extLst>
          </p:cNvPr>
          <p:cNvSpPr txBox="1"/>
          <p:nvPr/>
        </p:nvSpPr>
        <p:spPr>
          <a:xfrm>
            <a:off x="5280231" y="5666265"/>
            <a:ext cx="2622834" cy="246221"/>
          </a:xfrm>
          <a:prstGeom prst="rect">
            <a:avLst/>
          </a:prstGeom>
          <a:noFill/>
        </p:spPr>
        <p:txBody>
          <a:bodyPr wrap="none" rtlCol="0">
            <a:spAutoFit/>
          </a:bodyPr>
          <a:lstStyle/>
          <a:p>
            <a:r>
              <a:rPr lang="en-US" sz="1000" dirty="0"/>
              <a:t>Katherine Wickersham Wade</a:t>
            </a:r>
            <a:r>
              <a:rPr lang="en-US" sz="1000" i="1" dirty="0"/>
              <a:t>, Chickaloon Spirit</a:t>
            </a:r>
          </a:p>
        </p:txBody>
      </p:sp>
    </p:spTree>
    <p:extLst>
      <p:ext uri="{BB962C8B-B14F-4D97-AF65-F5344CB8AC3E}">
        <p14:creationId xmlns:p14="http://schemas.microsoft.com/office/powerpoint/2010/main" val="421710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normAutofit/>
          </a:bodyPr>
          <a:lstStyle/>
          <a:p>
            <a:pPr eaLnBrk="1" hangingPunct="1"/>
            <a:r>
              <a:rPr lang="en-US" altLang="en-US" sz="4000" dirty="0"/>
              <a:t>1800s-1900s: Boarding School System</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21</a:t>
            </a:fld>
            <a:endParaRPr lang="en-US" dirty="0"/>
          </a:p>
        </p:txBody>
      </p:sp>
      <p:sp>
        <p:nvSpPr>
          <p:cNvPr id="11" name="TextBox 10">
            <a:extLst>
              <a:ext uri="{FF2B5EF4-FFF2-40B4-BE49-F238E27FC236}">
                <a16:creationId xmlns:a16="http://schemas.microsoft.com/office/drawing/2014/main" id="{FDEBB3B6-9248-4F69-8242-5C466F4BA80A}"/>
              </a:ext>
            </a:extLst>
          </p:cNvPr>
          <p:cNvSpPr txBox="1"/>
          <p:nvPr/>
        </p:nvSpPr>
        <p:spPr>
          <a:xfrm>
            <a:off x="5029199" y="4548170"/>
            <a:ext cx="3802697" cy="400110"/>
          </a:xfrm>
          <a:prstGeom prst="rect">
            <a:avLst/>
          </a:prstGeom>
          <a:noFill/>
        </p:spPr>
        <p:txBody>
          <a:bodyPr wrap="square" rtlCol="0">
            <a:spAutoFit/>
          </a:bodyPr>
          <a:lstStyle/>
          <a:p>
            <a:r>
              <a:rPr lang="en-US" sz="1000" dirty="0"/>
              <a:t>Boys dorm, Mt. Edgecumbe boarding school, 1970, University of Alaska Anchorage</a:t>
            </a:r>
          </a:p>
        </p:txBody>
      </p:sp>
      <p:sp>
        <p:nvSpPr>
          <p:cNvPr id="3" name="TextBox 2">
            <a:extLst>
              <a:ext uri="{FF2B5EF4-FFF2-40B4-BE49-F238E27FC236}">
                <a16:creationId xmlns:a16="http://schemas.microsoft.com/office/drawing/2014/main" id="{9792C792-09C2-40AA-A6D0-2FD8CC7E74C8}"/>
              </a:ext>
            </a:extLst>
          </p:cNvPr>
          <p:cNvSpPr txBox="1"/>
          <p:nvPr/>
        </p:nvSpPr>
        <p:spPr>
          <a:xfrm flipH="1">
            <a:off x="457200" y="1447800"/>
            <a:ext cx="4450082"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Many Alaska Native children were </a:t>
            </a:r>
            <a:r>
              <a:rPr lang="en-US" sz="2400" dirty="0">
                <a:solidFill>
                  <a:srgbClr val="FAAF40"/>
                </a:solidFill>
              </a:rPr>
              <a:t>forcibly enrolled in boarding schools </a:t>
            </a:r>
            <a:r>
              <a:rPr lang="en-US" sz="2400" dirty="0"/>
              <a:t>that sought to assimilate them into colonial settler culture and erase Alaska Native culture. </a:t>
            </a:r>
          </a:p>
          <a:p>
            <a:pPr marL="285750" indent="-285750">
              <a:buFont typeface="Arial" panose="020B0604020202020204" pitchFamily="34" charset="0"/>
              <a:buChar char="•"/>
            </a:pPr>
            <a:r>
              <a:rPr lang="en-US" sz="2400" dirty="0">
                <a:solidFill>
                  <a:srgbClr val="FAAF40"/>
                </a:solidFill>
              </a:rPr>
              <a:t>It wasn’t until 2016 that Presbyterian officials apologize </a:t>
            </a:r>
            <a:r>
              <a:rPr lang="en-US" sz="2400" dirty="0"/>
              <a:t>before the Alaska Federation of Natives for the church’s role in boarding schools.</a:t>
            </a:r>
          </a:p>
        </p:txBody>
      </p:sp>
      <p:pic>
        <p:nvPicPr>
          <p:cNvPr id="7" name="Picture 6" descr="A bedroom with a bed and a chair in a room&#10;&#10;Description automatically generated">
            <a:extLst>
              <a:ext uri="{FF2B5EF4-FFF2-40B4-BE49-F238E27FC236}">
                <a16:creationId xmlns:a16="http://schemas.microsoft.com/office/drawing/2014/main" id="{D28EA8B3-F8DD-426F-96B0-5CE436EBB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198" y="1943351"/>
            <a:ext cx="3802697" cy="2536868"/>
          </a:xfrm>
          <a:prstGeom prst="rect">
            <a:avLst/>
          </a:prstGeom>
        </p:spPr>
      </p:pic>
    </p:spTree>
    <p:extLst>
      <p:ext uri="{BB962C8B-B14F-4D97-AF65-F5344CB8AC3E}">
        <p14:creationId xmlns:p14="http://schemas.microsoft.com/office/powerpoint/2010/main" val="2723695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achel Nicholai…"/>
          <p:cNvSpPr txBox="1">
            <a:spLocks noGrp="1"/>
          </p:cNvSpPr>
          <p:nvPr>
            <p:ph type="title"/>
          </p:nvPr>
        </p:nvSpPr>
        <p:spPr>
          <a:xfrm>
            <a:off x="4449154" y="3463290"/>
            <a:ext cx="4953000" cy="2355973"/>
          </a:xfrm>
          <a:prstGeom prst="rect">
            <a:avLst/>
          </a:prstGeom>
        </p:spPr>
        <p:txBody>
          <a:bodyPr/>
          <a:lstStyle/>
          <a:p>
            <a:r>
              <a:rPr lang="en-US" sz="2800" dirty="0"/>
              <a:t>Rain Wade </a:t>
            </a:r>
            <a:r>
              <a:rPr lang="en-US" sz="2800" b="0" dirty="0"/>
              <a:t>on the </a:t>
            </a:r>
            <a:br>
              <a:rPr lang="en-US" sz="2800" b="0" dirty="0">
                <a:cs typeface="Calibri"/>
              </a:rPr>
            </a:br>
            <a:r>
              <a:rPr lang="en-US" sz="2800" dirty="0">
                <a:solidFill>
                  <a:srgbClr val="F05A28"/>
                </a:solidFill>
                <a:cs typeface="Calibri"/>
              </a:rPr>
              <a:t>Boarding School </a:t>
            </a:r>
            <a:r>
              <a:rPr lang="en-US" sz="2800" dirty="0">
                <a:solidFill>
                  <a:srgbClr val="F05A28"/>
                </a:solidFill>
                <a:ea typeface="+mj-lt"/>
                <a:cs typeface="+mj-lt"/>
              </a:rPr>
              <a:t>Era</a:t>
            </a:r>
            <a:endParaRPr lang="en-US" sz="2800" b="0" dirty="0"/>
          </a:p>
        </p:txBody>
      </p:sp>
      <p:sp>
        <p:nvSpPr>
          <p:cNvPr id="3" name="Rectangle 2">
            <a:extLst>
              <a:ext uri="{FF2B5EF4-FFF2-40B4-BE49-F238E27FC236}">
                <a16:creationId xmlns:a16="http://schemas.microsoft.com/office/drawing/2014/main" id="{3BE6BAA3-3D3A-A24B-8129-623F3D260441}"/>
              </a:ext>
            </a:extLst>
          </p:cNvPr>
          <p:cNvSpPr/>
          <p:nvPr/>
        </p:nvSpPr>
        <p:spPr>
          <a:xfrm>
            <a:off x="4450813" y="3244334"/>
            <a:ext cx="24237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dirty="0">
              <a:ln>
                <a:noFill/>
              </a:ln>
              <a:solidFill>
                <a:srgbClr val="3F3F3F"/>
              </a:solidFill>
              <a:effectLst/>
              <a:uLnTx/>
              <a:uFillTx/>
              <a:latin typeface="Calibri" panose="020F0502020204030204" pitchFamily="34" charset="0"/>
              <a:ea typeface="+mn-ea"/>
              <a:cs typeface="+mn-cs"/>
            </a:endParaRPr>
          </a:p>
        </p:txBody>
      </p:sp>
      <p:pic>
        <p:nvPicPr>
          <p:cNvPr id="7" name="Picture Placeholder 6">
            <a:extLst>
              <a:ext uri="{FF2B5EF4-FFF2-40B4-BE49-F238E27FC236}">
                <a16:creationId xmlns:a16="http://schemas.microsoft.com/office/drawing/2014/main" id="{525C61FD-69C4-5C4A-9C25-20DB72391491}"/>
              </a:ext>
            </a:extLst>
          </p:cNvPr>
          <p:cNvPicPr>
            <a:picLocks noGrp="1" noChangeAspect="1"/>
          </p:cNvPicPr>
          <p:nvPr>
            <p:ph type="pic" sz="half" idx="13"/>
          </p:nvPr>
        </p:nvPicPr>
        <p:blipFill rotWithShape="1">
          <a:blip r:embed="rId5">
            <a:extLst>
              <a:ext uri="{28A0092B-C50C-407E-A947-70E740481C1C}">
                <a14:useLocalDpi xmlns:a14="http://schemas.microsoft.com/office/drawing/2010/main" val="0"/>
              </a:ext>
            </a:extLst>
          </a:blip>
          <a:srcRect t="7122" b="-7328"/>
          <a:stretch/>
        </p:blipFill>
        <p:spPr>
          <a:xfrm>
            <a:off x="375224" y="309552"/>
            <a:ext cx="3711060" cy="5577840"/>
          </a:xfrm>
        </p:spPr>
      </p:pic>
      <p:sp>
        <p:nvSpPr>
          <p:cNvPr id="5" name="Rectangle 4">
            <a:extLst>
              <a:ext uri="{FF2B5EF4-FFF2-40B4-BE49-F238E27FC236}">
                <a16:creationId xmlns:a16="http://schemas.microsoft.com/office/drawing/2014/main" id="{DA980A58-4E90-E141-A979-D8FD76A8A980}"/>
              </a:ext>
            </a:extLst>
          </p:cNvPr>
          <p:cNvSpPr/>
          <p:nvPr/>
        </p:nvSpPr>
        <p:spPr>
          <a:xfrm>
            <a:off x="4460645" y="309552"/>
            <a:ext cx="4312187" cy="440120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3F3F3F"/>
                </a:solidFill>
                <a:effectLst/>
                <a:uLnTx/>
                <a:uFillTx/>
                <a:latin typeface="Calibri" panose="020F0502020204030204" pitchFamily="34" charset="0"/>
                <a:ea typeface="+mn-ea"/>
                <a:cs typeface="+mn-cs"/>
              </a:rPr>
              <a:t>“My mother was born in 1922 and she was not sent away to boarding school but all of her brothers and sisters were.”</a:t>
            </a:r>
          </a:p>
        </p:txBody>
      </p:sp>
      <p:pic>
        <p:nvPicPr>
          <p:cNvPr id="4" name="Rain Wade on Boarding Schools">
            <a:hlinkClick r:id="" action="ppaction://media"/>
            <a:extLst>
              <a:ext uri="{FF2B5EF4-FFF2-40B4-BE49-F238E27FC236}">
                <a16:creationId xmlns:a16="http://schemas.microsoft.com/office/drawing/2014/main" id="{2DDE15BF-0DE4-DD45-B57B-A3E6162A2AC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8077200" y="5816928"/>
            <a:ext cx="812800" cy="731520"/>
          </a:xfrm>
          <a:prstGeom prst="rect">
            <a:avLst/>
          </a:prstGeom>
        </p:spPr>
      </p:pic>
    </p:spTree>
    <p:extLst>
      <p:ext uri="{BB962C8B-B14F-4D97-AF65-F5344CB8AC3E}">
        <p14:creationId xmlns:p14="http://schemas.microsoft.com/office/powerpoint/2010/main" val="393506163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noAutofit/>
          </a:bodyPr>
          <a:lstStyle/>
          <a:p>
            <a:pPr eaLnBrk="1" hangingPunct="1"/>
            <a:r>
              <a:rPr lang="en-US" altLang="en-US" sz="3600" dirty="0"/>
              <a:t>1930s-1950s: Boarding School System</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23</a:t>
            </a:fld>
            <a:endParaRPr lang="en-US" dirty="0"/>
          </a:p>
        </p:txBody>
      </p:sp>
      <p:pic>
        <p:nvPicPr>
          <p:cNvPr id="10" name="Picture 9" descr="A sign on a dirt road&#10;&#10;Description automatically generated">
            <a:extLst>
              <a:ext uri="{FF2B5EF4-FFF2-40B4-BE49-F238E27FC236}">
                <a16:creationId xmlns:a16="http://schemas.microsoft.com/office/drawing/2014/main" id="{287D32C6-6FD0-487C-9DA5-5416561D84AF}"/>
              </a:ext>
            </a:extLst>
          </p:cNvPr>
          <p:cNvPicPr>
            <a:picLocks noChangeAspect="1"/>
          </p:cNvPicPr>
          <p:nvPr/>
        </p:nvPicPr>
        <p:blipFill rotWithShape="1">
          <a:blip r:embed="rId3">
            <a:extLst>
              <a:ext uri="{28A0092B-C50C-407E-A947-70E740481C1C}">
                <a14:useLocalDpi xmlns:a14="http://schemas.microsoft.com/office/drawing/2010/main" val="0"/>
              </a:ext>
            </a:extLst>
          </a:blip>
          <a:srcRect l="12655" r="9325" b="22937"/>
          <a:stretch/>
        </p:blipFill>
        <p:spPr>
          <a:xfrm>
            <a:off x="5181600" y="1981537"/>
            <a:ext cx="3567114" cy="2514600"/>
          </a:xfrm>
          <a:prstGeom prst="rect">
            <a:avLst/>
          </a:prstGeom>
        </p:spPr>
      </p:pic>
      <p:sp>
        <p:nvSpPr>
          <p:cNvPr id="11" name="TextBox 10">
            <a:extLst>
              <a:ext uri="{FF2B5EF4-FFF2-40B4-BE49-F238E27FC236}">
                <a16:creationId xmlns:a16="http://schemas.microsoft.com/office/drawing/2014/main" id="{FDEBB3B6-9248-4F69-8242-5C466F4BA80A}"/>
              </a:ext>
            </a:extLst>
          </p:cNvPr>
          <p:cNvSpPr txBox="1"/>
          <p:nvPr/>
        </p:nvSpPr>
        <p:spPr>
          <a:xfrm>
            <a:off x="5181600" y="4474637"/>
            <a:ext cx="3567114" cy="400110"/>
          </a:xfrm>
          <a:prstGeom prst="rect">
            <a:avLst/>
          </a:prstGeom>
          <a:noFill/>
        </p:spPr>
        <p:txBody>
          <a:bodyPr wrap="square" rtlCol="0">
            <a:spAutoFit/>
          </a:bodyPr>
          <a:lstStyle/>
          <a:p>
            <a:r>
              <a:rPr lang="en-US" sz="1000" dirty="0"/>
              <a:t>Eklutna Boarding School, circa 1930, University of Alaska Fairbanks</a:t>
            </a:r>
          </a:p>
        </p:txBody>
      </p:sp>
      <p:sp>
        <p:nvSpPr>
          <p:cNvPr id="3" name="TextBox 2">
            <a:extLst>
              <a:ext uri="{FF2B5EF4-FFF2-40B4-BE49-F238E27FC236}">
                <a16:creationId xmlns:a16="http://schemas.microsoft.com/office/drawing/2014/main" id="{9792C792-09C2-40AA-A6D0-2FD8CC7E74C8}"/>
              </a:ext>
            </a:extLst>
          </p:cNvPr>
          <p:cNvSpPr txBox="1"/>
          <p:nvPr/>
        </p:nvSpPr>
        <p:spPr>
          <a:xfrm flipH="1">
            <a:off x="310757" y="1313073"/>
            <a:ext cx="4450082"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boarding school system was enforced by Territorial and federal officials in the Mat-</a:t>
            </a:r>
            <a:r>
              <a:rPr lang="en-US" sz="2400" dirty="0" err="1"/>
              <a:t>Su</a:t>
            </a:r>
            <a:r>
              <a:rPr lang="en-US" sz="2400" dirty="0"/>
              <a:t> region from the 1930s through the 1950s.</a:t>
            </a:r>
          </a:p>
          <a:p>
            <a:pPr marL="285750" indent="-285750">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DBC88507-5BA6-46B9-B9A8-FF19D2793D1A}"/>
              </a:ext>
            </a:extLst>
          </p:cNvPr>
          <p:cNvSpPr txBox="1"/>
          <p:nvPr/>
        </p:nvSpPr>
        <p:spPr>
          <a:xfrm>
            <a:off x="533400" y="3190456"/>
            <a:ext cx="4362562" cy="2554545"/>
          </a:xfrm>
          <a:prstGeom prst="rect">
            <a:avLst/>
          </a:prstGeom>
          <a:noFill/>
        </p:spPr>
        <p:txBody>
          <a:bodyPr wrap="square" rtlCol="0">
            <a:spAutoFit/>
          </a:bodyPr>
          <a:lstStyle/>
          <a:p>
            <a:r>
              <a:rPr lang="en-US" sz="2000" b="1" i="1" dirty="0"/>
              <a:t>“A couple of years later they sent Helen and Billy to school down at Eklutna, left me out . . . They said a lot of times when they send some of those Indian kids to school, they lose their identity. They come back with their nose up in the air, they lose a lot of their original traditions.”</a:t>
            </a:r>
          </a:p>
        </p:txBody>
      </p:sp>
      <p:sp>
        <p:nvSpPr>
          <p:cNvPr id="6" name="TextBox 5">
            <a:extLst>
              <a:ext uri="{FF2B5EF4-FFF2-40B4-BE49-F238E27FC236}">
                <a16:creationId xmlns:a16="http://schemas.microsoft.com/office/drawing/2014/main" id="{5BC41129-AEEE-43F6-A1FC-2781645B873A}"/>
              </a:ext>
            </a:extLst>
          </p:cNvPr>
          <p:cNvSpPr txBox="1"/>
          <p:nvPr/>
        </p:nvSpPr>
        <p:spPr>
          <a:xfrm>
            <a:off x="1976901" y="5646419"/>
            <a:ext cx="2622834" cy="246221"/>
          </a:xfrm>
          <a:prstGeom prst="rect">
            <a:avLst/>
          </a:prstGeom>
          <a:noFill/>
        </p:spPr>
        <p:txBody>
          <a:bodyPr wrap="none" rtlCol="0">
            <a:spAutoFit/>
          </a:bodyPr>
          <a:lstStyle/>
          <a:p>
            <a:r>
              <a:rPr lang="en-US" sz="1000" dirty="0"/>
              <a:t>Katherine Wickersham Wade</a:t>
            </a:r>
            <a:r>
              <a:rPr lang="en-US" sz="1000" i="1" dirty="0"/>
              <a:t>, Chickaloon Spirit</a:t>
            </a:r>
          </a:p>
        </p:txBody>
      </p:sp>
    </p:spTree>
    <p:extLst>
      <p:ext uri="{BB962C8B-B14F-4D97-AF65-F5344CB8AC3E}">
        <p14:creationId xmlns:p14="http://schemas.microsoft.com/office/powerpoint/2010/main" val="2762406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274319" y="228600"/>
            <a:ext cx="8784490" cy="971550"/>
          </a:xfrm>
        </p:spPr>
        <p:txBody>
          <a:bodyPr>
            <a:normAutofit/>
          </a:bodyPr>
          <a:lstStyle/>
          <a:p>
            <a:pPr eaLnBrk="1" hangingPunct="1"/>
            <a:r>
              <a:rPr lang="en-US" altLang="en-US" sz="4400" dirty="0"/>
              <a:t>1935: Matanuska Colony Established</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24</a:t>
            </a:fld>
            <a:endParaRPr lang="en-US" dirty="0"/>
          </a:p>
        </p:txBody>
      </p:sp>
      <p:sp>
        <p:nvSpPr>
          <p:cNvPr id="9" name="TextBox 8">
            <a:extLst>
              <a:ext uri="{FF2B5EF4-FFF2-40B4-BE49-F238E27FC236}">
                <a16:creationId xmlns:a16="http://schemas.microsoft.com/office/drawing/2014/main" id="{73026FB2-79D4-4415-A104-939C85F12E61}"/>
              </a:ext>
            </a:extLst>
          </p:cNvPr>
          <p:cNvSpPr txBox="1"/>
          <p:nvPr/>
        </p:nvSpPr>
        <p:spPr>
          <a:xfrm flipH="1">
            <a:off x="369607" y="1214519"/>
            <a:ext cx="4233769"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Without consulting Alaska Native people, the </a:t>
            </a:r>
            <a:r>
              <a:rPr lang="en-US" sz="2000" dirty="0">
                <a:solidFill>
                  <a:srgbClr val="FAAF40"/>
                </a:solidFill>
              </a:rPr>
              <a:t>Department of Interior settled a group of white Minnesota  farmers at modern-day Palmer</a:t>
            </a:r>
            <a:r>
              <a:rPr lang="en-US" sz="2000" dirty="0"/>
              <a:t>.</a:t>
            </a:r>
          </a:p>
          <a:p>
            <a:pPr marL="285750" indent="-285750">
              <a:buFont typeface="Arial" panose="020B0604020202020204" pitchFamily="34" charset="0"/>
              <a:buChar char="•"/>
            </a:pPr>
            <a:r>
              <a:rPr lang="en-US" sz="2000" dirty="0"/>
              <a:t>Each family received a 40-acre plot.</a:t>
            </a:r>
          </a:p>
          <a:p>
            <a:pPr marL="285750" indent="-285750">
              <a:buFont typeface="Arial" panose="020B0604020202020204" pitchFamily="34" charset="0"/>
              <a:buChar char="•"/>
            </a:pPr>
            <a:r>
              <a:rPr lang="en-US" sz="2000" dirty="0"/>
              <a:t>From 1935 through the mid 1940s, attempts to similarly settle African American and Jewish colonists in Alaska are defeated by a combination of Congressional, Interior Department, and white Alaskan opposition. </a:t>
            </a:r>
          </a:p>
          <a:p>
            <a:pPr marL="285750" indent="-285750">
              <a:buFont typeface="Arial" panose="020B0604020202020204" pitchFamily="34" charset="0"/>
              <a:buChar char="•"/>
            </a:pPr>
            <a:r>
              <a:rPr lang="en-US" sz="2000" dirty="0"/>
              <a:t>The </a:t>
            </a:r>
            <a:r>
              <a:rPr lang="en-US" sz="2000" dirty="0">
                <a:solidFill>
                  <a:srgbClr val="FAAF40"/>
                </a:solidFill>
              </a:rPr>
              <a:t>Colony is commemorated at annual events and place names </a:t>
            </a:r>
            <a:r>
              <a:rPr lang="en-US" sz="2000" dirty="0"/>
              <a:t>in the Mat-</a:t>
            </a:r>
            <a:r>
              <a:rPr lang="en-US" sz="2000" dirty="0" err="1"/>
              <a:t>Su</a:t>
            </a:r>
            <a:r>
              <a:rPr lang="en-US" sz="2000" dirty="0"/>
              <a:t>.</a:t>
            </a:r>
          </a:p>
        </p:txBody>
      </p:sp>
      <p:pic>
        <p:nvPicPr>
          <p:cNvPr id="11" name="Picture 10" descr="A group of people standing in front of a crowd&#10;&#10;Description automatically generated">
            <a:extLst>
              <a:ext uri="{FF2B5EF4-FFF2-40B4-BE49-F238E27FC236}">
                <a16:creationId xmlns:a16="http://schemas.microsoft.com/office/drawing/2014/main" id="{EAD5AE23-2D70-4A11-A4B1-16970D6402AC}"/>
              </a:ext>
            </a:extLst>
          </p:cNvPr>
          <p:cNvPicPr>
            <a:picLocks noChangeAspect="1"/>
          </p:cNvPicPr>
          <p:nvPr/>
        </p:nvPicPr>
        <p:blipFill rotWithShape="1">
          <a:blip r:embed="rId3">
            <a:extLst>
              <a:ext uri="{28A0092B-C50C-407E-A947-70E740481C1C}">
                <a14:useLocalDpi xmlns:a14="http://schemas.microsoft.com/office/drawing/2010/main" val="0"/>
              </a:ext>
            </a:extLst>
          </a:blip>
          <a:srcRect b="7108"/>
          <a:stretch/>
        </p:blipFill>
        <p:spPr>
          <a:xfrm>
            <a:off x="6306993" y="1563150"/>
            <a:ext cx="2751816" cy="2002182"/>
          </a:xfrm>
          <a:prstGeom prst="rect">
            <a:avLst/>
          </a:prstGeom>
        </p:spPr>
      </p:pic>
      <p:sp>
        <p:nvSpPr>
          <p:cNvPr id="12" name="TextBox 11">
            <a:extLst>
              <a:ext uri="{FF2B5EF4-FFF2-40B4-BE49-F238E27FC236}">
                <a16:creationId xmlns:a16="http://schemas.microsoft.com/office/drawing/2014/main" id="{157D43A0-9AE7-4E9F-A04E-172FAE328C8E}"/>
              </a:ext>
            </a:extLst>
          </p:cNvPr>
          <p:cNvSpPr txBox="1"/>
          <p:nvPr/>
        </p:nvSpPr>
        <p:spPr>
          <a:xfrm>
            <a:off x="6027406" y="3565332"/>
            <a:ext cx="4041401" cy="246221"/>
          </a:xfrm>
          <a:prstGeom prst="rect">
            <a:avLst/>
          </a:prstGeom>
          <a:noFill/>
        </p:spPr>
        <p:txBody>
          <a:bodyPr wrap="square" rtlCol="0">
            <a:spAutoFit/>
          </a:bodyPr>
          <a:lstStyle/>
          <a:p>
            <a:r>
              <a:rPr lang="en-US" sz="1000" dirty="0"/>
              <a:t>Colonists arrive in Matanuska, 1935, Anchorage Museum</a:t>
            </a:r>
          </a:p>
        </p:txBody>
      </p:sp>
      <p:pic>
        <p:nvPicPr>
          <p:cNvPr id="5" name="Picture 4" descr="A highway with a mountain in the background&#10;&#10;Description automatically generated">
            <a:extLst>
              <a:ext uri="{FF2B5EF4-FFF2-40B4-BE49-F238E27FC236}">
                <a16:creationId xmlns:a16="http://schemas.microsoft.com/office/drawing/2014/main" id="{CD9A87E2-72D1-406A-90B3-569FAA6DF430}"/>
              </a:ext>
            </a:extLst>
          </p:cNvPr>
          <p:cNvPicPr>
            <a:picLocks noChangeAspect="1"/>
          </p:cNvPicPr>
          <p:nvPr/>
        </p:nvPicPr>
        <p:blipFill rotWithShape="1">
          <a:blip r:embed="rId4">
            <a:extLst>
              <a:ext uri="{28A0092B-C50C-407E-A947-70E740481C1C}">
                <a14:useLocalDpi xmlns:a14="http://schemas.microsoft.com/office/drawing/2010/main" val="0"/>
              </a:ext>
            </a:extLst>
          </a:blip>
          <a:srcRect l="57500" t="36666" b="21852"/>
          <a:stretch/>
        </p:blipFill>
        <p:spPr>
          <a:xfrm>
            <a:off x="5149518" y="3811553"/>
            <a:ext cx="3886200" cy="2133600"/>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4286A0BB-A407-4E84-9249-7803BDDD8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613" y="1760283"/>
            <a:ext cx="1655035" cy="1607917"/>
          </a:xfrm>
          <a:prstGeom prst="rect">
            <a:avLst/>
          </a:prstGeom>
        </p:spPr>
      </p:pic>
    </p:spTree>
    <p:extLst>
      <p:ext uri="{BB962C8B-B14F-4D97-AF65-F5344CB8AC3E}">
        <p14:creationId xmlns:p14="http://schemas.microsoft.com/office/powerpoint/2010/main" val="2361615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lisa-1876.jpg" descr="lisa-1876.jpg"/>
          <p:cNvPicPr>
            <a:picLocks noGrp="1" noChangeAspect="1"/>
          </p:cNvPicPr>
          <p:nvPr>
            <p:ph type="pic" idx="13"/>
          </p:nvPr>
        </p:nvPicPr>
        <p:blipFill>
          <a:blip r:embed="rId5"/>
          <a:srcRect l="1362" r="1362"/>
          <a:stretch>
            <a:fillRect/>
          </a:stretch>
        </p:blipFill>
        <p:spPr>
          <a:xfrm>
            <a:off x="4607719" y="214312"/>
            <a:ext cx="3750469" cy="5777508"/>
          </a:xfrm>
          <a:prstGeom prst="rect">
            <a:avLst/>
          </a:prstGeom>
        </p:spPr>
      </p:pic>
      <p:sp>
        <p:nvSpPr>
          <p:cNvPr id="144" name="Lisa Wade…"/>
          <p:cNvSpPr txBox="1">
            <a:spLocks noGrp="1"/>
          </p:cNvSpPr>
          <p:nvPr>
            <p:ph type="title"/>
          </p:nvPr>
        </p:nvSpPr>
        <p:spPr>
          <a:xfrm>
            <a:off x="452785" y="3919226"/>
            <a:ext cx="3750469" cy="2355973"/>
          </a:xfrm>
          <a:prstGeom prst="rect">
            <a:avLst/>
          </a:prstGeom>
        </p:spPr>
        <p:txBody>
          <a:bodyPr/>
          <a:lstStyle/>
          <a:p>
            <a:pPr>
              <a:defRPr sz="5000"/>
            </a:pPr>
            <a:r>
              <a:rPr lang="en-US" sz="3200" dirty="0"/>
              <a:t>Lisa Wade</a:t>
            </a:r>
            <a:endParaRPr lang="en-US" sz="3200" b="0" dirty="0">
              <a:cs typeface="Calibri" panose="020F0502020204030204"/>
            </a:endParaRPr>
          </a:p>
          <a:p>
            <a:r>
              <a:rPr lang="en-US" sz="3200" b="0" dirty="0">
                <a:cs typeface="Calibri" panose="020F0502020204030204"/>
              </a:rPr>
              <a:t>on</a:t>
            </a:r>
            <a:r>
              <a:rPr lang="en-US" sz="3200" dirty="0">
                <a:ea typeface="+mj-lt"/>
                <a:cs typeface="+mj-lt"/>
              </a:rPr>
              <a:t> </a:t>
            </a:r>
            <a:r>
              <a:rPr lang="en-US" sz="3200" dirty="0">
                <a:solidFill>
                  <a:srgbClr val="F05A28"/>
                </a:solidFill>
                <a:ea typeface="+mj-lt"/>
                <a:cs typeface="+mj-lt"/>
              </a:rPr>
              <a:t>Colony</a:t>
            </a:r>
            <a:endParaRPr lang="en-US" sz="3200" b="0">
              <a:ea typeface="+mj-lt"/>
              <a:cs typeface="+mj-lt"/>
            </a:endParaRPr>
          </a:p>
          <a:p>
            <a:endParaRPr sz="3200" dirty="0"/>
          </a:p>
        </p:txBody>
      </p:sp>
      <p:pic>
        <p:nvPicPr>
          <p:cNvPr id="145" name="Lisa Wade on Colony.mp3" descr="Lisa Wade on Colony.mp3"/>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8503942" y="6232741"/>
            <a:ext cx="401837" cy="401837"/>
          </a:xfrm>
          <a:prstGeom prst="rect">
            <a:avLst/>
          </a:prstGeom>
          <a:ln w="12700">
            <a:miter lim="400000"/>
          </a:ln>
        </p:spPr>
      </p:pic>
      <p:sp>
        <p:nvSpPr>
          <p:cNvPr id="2" name="TextBox 1">
            <a:extLst>
              <a:ext uri="{FF2B5EF4-FFF2-40B4-BE49-F238E27FC236}">
                <a16:creationId xmlns:a16="http://schemas.microsoft.com/office/drawing/2014/main" id="{BA5D5DED-566B-4C0D-8A43-9EBFD720C244}"/>
              </a:ext>
            </a:extLst>
          </p:cNvPr>
          <p:cNvSpPr txBox="1"/>
          <p:nvPr/>
        </p:nvSpPr>
        <p:spPr>
          <a:xfrm>
            <a:off x="450238" y="548872"/>
            <a:ext cx="399643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3F3F3F"/>
                </a:solidFill>
                <a:effectLst/>
                <a:uLnTx/>
                <a:uFillTx/>
                <a:latin typeface="Calibri"/>
                <a:ea typeface="+mn-ea"/>
                <a:cs typeface="Arial"/>
              </a:rPr>
              <a:t>"The word colony, in our community, permeates everything."</a:t>
            </a:r>
            <a:endParaRPr kumimoji="0" lang="en-US" sz="4000" b="0" i="1" u="none" strike="noStrike" kern="1200" cap="none" spc="0" normalizeH="0" baseline="0" noProof="0" dirty="0">
              <a:ln>
                <a:noFill/>
              </a:ln>
              <a:solidFill>
                <a:srgbClr val="3F3F3F"/>
              </a:solidFill>
              <a:effectLst/>
              <a:uLnTx/>
              <a:uFillTx/>
              <a:latin typeface="Calibri"/>
              <a:ea typeface="+mn-ea"/>
              <a:cs typeface="+mn-cs"/>
            </a:endParaRPr>
          </a:p>
        </p:txBody>
      </p:sp>
    </p:spTree>
    <p:extLst>
      <p:ext uri="{BB962C8B-B14F-4D97-AF65-F5344CB8AC3E}">
        <p14:creationId xmlns:p14="http://schemas.microsoft.com/office/powerpoint/2010/main" val="186255799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21" fill="hold"/>
                                        <p:tgtEl>
                                          <p:spTgt spid="1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normAutofit/>
          </a:bodyPr>
          <a:lstStyle/>
          <a:p>
            <a:pPr eaLnBrk="1" hangingPunct="1"/>
            <a:r>
              <a:rPr lang="en-US" altLang="en-US" sz="4000" dirty="0"/>
              <a:t>Late 1930s: Polio epidemic</a:t>
            </a:r>
          </a:p>
        </p:txBody>
      </p:sp>
      <p:sp>
        <p:nvSpPr>
          <p:cNvPr id="6" name="Content Placeholder 5"/>
          <p:cNvSpPr>
            <a:spLocks noGrp="1"/>
          </p:cNvSpPr>
          <p:nvPr>
            <p:ph idx="1"/>
          </p:nvPr>
        </p:nvSpPr>
        <p:spPr>
          <a:xfrm>
            <a:off x="345141" y="1676400"/>
            <a:ext cx="8229600" cy="2762250"/>
          </a:xfrm>
        </p:spPr>
        <p:txBody>
          <a:bodyPr rtlCol="0">
            <a:noAutofit/>
          </a:bodyPr>
          <a:lstStyle/>
          <a:p>
            <a:pPr marL="0" indent="0" eaLnBrk="1" fontAlgn="auto" hangingPunct="1">
              <a:spcAft>
                <a:spcPts val="0"/>
              </a:spcAft>
              <a:buNone/>
              <a:defRPr/>
            </a:pPr>
            <a:r>
              <a:rPr lang="en-US" sz="2400" dirty="0">
                <a:ea typeface="+mn-ea"/>
              </a:rPr>
              <a:t>As originally planned and implemented, the Matanuska Colony did not include any federally provided medical services. </a:t>
            </a:r>
            <a:r>
              <a:rPr lang="en-US" sz="2400" dirty="0">
                <a:solidFill>
                  <a:srgbClr val="FAAF40"/>
                </a:solidFill>
                <a:ea typeface="+mn-ea"/>
              </a:rPr>
              <a:t>Within two months of the colonists' arrival, polio and other infectious diseases had become epidemic </a:t>
            </a:r>
            <a:r>
              <a:rPr lang="en-US" sz="2400" dirty="0">
                <a:ea typeface="+mn-ea"/>
              </a:rPr>
              <a:t>within the colony and quickly spread through the Mat-</a:t>
            </a:r>
            <a:r>
              <a:rPr lang="en-US" sz="2400" dirty="0" err="1">
                <a:ea typeface="+mn-ea"/>
              </a:rPr>
              <a:t>Su</a:t>
            </a:r>
            <a:r>
              <a:rPr lang="en-US" sz="2400" dirty="0">
                <a:ea typeface="+mn-ea"/>
              </a:rPr>
              <a:t> region.</a:t>
            </a:r>
          </a:p>
          <a:p>
            <a:pPr eaLnBrk="1" fontAlgn="auto" hangingPunct="1">
              <a:spcAft>
                <a:spcPts val="0"/>
              </a:spcAft>
              <a:defRPr/>
            </a:pPr>
            <a:endParaRPr lang="en-US" sz="2400" dirty="0">
              <a:ea typeface="+mn-ea"/>
            </a:endParaRPr>
          </a:p>
          <a:p>
            <a:pPr marL="0" indent="0" eaLnBrk="1" fontAlgn="auto" hangingPunct="1">
              <a:spcAft>
                <a:spcPts val="0"/>
              </a:spcAft>
              <a:buNone/>
              <a:defRPr/>
            </a:pPr>
            <a:r>
              <a:rPr lang="en-US" sz="2400" b="1" i="1" dirty="0">
                <a:ea typeface="+mn-ea"/>
              </a:rPr>
              <a:t>“The Indian Health Service was sending Native people away when they got polio. No one knew where they were sent. Many were never heard from again.”</a:t>
            </a:r>
          </a:p>
          <a:p>
            <a:pPr marL="457200" lvl="1" indent="0" eaLnBrk="1" fontAlgn="auto" hangingPunct="1">
              <a:spcAft>
                <a:spcPts val="0"/>
              </a:spcAft>
              <a:buFont typeface="Arial" panose="020B0604020202020204" pitchFamily="34" charset="0"/>
              <a:buNone/>
              <a:defRPr/>
            </a:pPr>
            <a:endParaRPr lang="en-US" sz="2000" dirty="0">
              <a:ea typeface="+mn-ea"/>
            </a:endParaRP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26</a:t>
            </a:fld>
            <a:endParaRPr lang="en-US" dirty="0"/>
          </a:p>
        </p:txBody>
      </p:sp>
      <p:sp>
        <p:nvSpPr>
          <p:cNvPr id="3" name="TextBox 2">
            <a:extLst>
              <a:ext uri="{FF2B5EF4-FFF2-40B4-BE49-F238E27FC236}">
                <a16:creationId xmlns:a16="http://schemas.microsoft.com/office/drawing/2014/main" id="{C78A91CB-8556-4A73-9047-B6B8322427D1}"/>
              </a:ext>
            </a:extLst>
          </p:cNvPr>
          <p:cNvSpPr txBox="1"/>
          <p:nvPr/>
        </p:nvSpPr>
        <p:spPr>
          <a:xfrm>
            <a:off x="4327525" y="5201364"/>
            <a:ext cx="4373563" cy="246221"/>
          </a:xfrm>
          <a:prstGeom prst="rect">
            <a:avLst/>
          </a:prstGeom>
          <a:noFill/>
        </p:spPr>
        <p:txBody>
          <a:bodyPr wrap="square" rtlCol="0">
            <a:spAutoFit/>
          </a:bodyPr>
          <a:lstStyle/>
          <a:p>
            <a:r>
              <a:rPr lang="en-US" sz="1000" dirty="0"/>
              <a:t>Ingrid D. </a:t>
            </a:r>
            <a:r>
              <a:rPr lang="en-US" sz="1000" dirty="0" err="1"/>
              <a:t>Shaginoff</a:t>
            </a:r>
            <a:r>
              <a:rPr lang="en-US" sz="1000" dirty="0"/>
              <a:t>, </a:t>
            </a:r>
            <a:r>
              <a:rPr lang="en-US" sz="1000" i="1" dirty="0"/>
              <a:t>Chickaloon Wild: End of an Athabascan Family’s Way of Life</a:t>
            </a:r>
          </a:p>
        </p:txBody>
      </p:sp>
    </p:spTree>
    <p:extLst>
      <p:ext uri="{BB962C8B-B14F-4D97-AF65-F5344CB8AC3E}">
        <p14:creationId xmlns:p14="http://schemas.microsoft.com/office/powerpoint/2010/main" val="1158349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471488" y="274638"/>
            <a:ext cx="8596312" cy="971550"/>
          </a:xfrm>
        </p:spPr>
        <p:txBody>
          <a:bodyPr>
            <a:noAutofit/>
          </a:bodyPr>
          <a:lstStyle/>
          <a:p>
            <a:pPr eaLnBrk="1" hangingPunct="1"/>
            <a:r>
              <a:rPr lang="en-US" altLang="en-US" sz="4000" dirty="0"/>
              <a:t>1900s: </a:t>
            </a:r>
            <a:r>
              <a:rPr lang="en-US" altLang="en-US" sz="3200" dirty="0"/>
              <a:t>Destruction of Culture and Language</a:t>
            </a:r>
            <a:endParaRPr lang="en-US" altLang="en-US" sz="4000" dirty="0"/>
          </a:p>
        </p:txBody>
      </p:sp>
      <p:sp>
        <p:nvSpPr>
          <p:cNvPr id="6" name="Content Placeholder 5"/>
          <p:cNvSpPr>
            <a:spLocks noGrp="1"/>
          </p:cNvSpPr>
          <p:nvPr>
            <p:ph idx="1"/>
          </p:nvPr>
        </p:nvSpPr>
        <p:spPr>
          <a:xfrm>
            <a:off x="605118" y="1266872"/>
            <a:ext cx="7848600" cy="4572000"/>
          </a:xfrm>
        </p:spPr>
        <p:txBody>
          <a:bodyPr rtlCol="0">
            <a:normAutofit lnSpcReduction="10000"/>
          </a:bodyPr>
          <a:lstStyle/>
          <a:p>
            <a:pPr marL="0" indent="0" eaLnBrk="1" fontAlgn="auto" hangingPunct="1">
              <a:spcAft>
                <a:spcPts val="0"/>
              </a:spcAft>
              <a:buNone/>
              <a:defRPr/>
            </a:pPr>
            <a:r>
              <a:rPr lang="en-US" sz="2200" b="1" i="1" dirty="0">
                <a:ea typeface="+mn-ea"/>
              </a:rPr>
              <a:t>“Every time a Public Health nurse visited an area or a family, she always stressed the importance of speaking English. Families were warned to not allow the children to speak their Native language.”</a:t>
            </a:r>
          </a:p>
          <a:p>
            <a:pPr marL="0" indent="0" eaLnBrk="1" fontAlgn="auto" hangingPunct="1">
              <a:spcAft>
                <a:spcPts val="0"/>
              </a:spcAft>
              <a:buNone/>
              <a:defRPr/>
            </a:pPr>
            <a:endParaRPr lang="en-US" sz="2200" i="1" dirty="0">
              <a:ea typeface="+mn-ea"/>
            </a:endParaRPr>
          </a:p>
          <a:p>
            <a:pPr marL="0" indent="0" eaLnBrk="1" fontAlgn="auto" hangingPunct="1">
              <a:spcAft>
                <a:spcPts val="0"/>
              </a:spcAft>
              <a:buNone/>
              <a:defRPr/>
            </a:pPr>
            <a:r>
              <a:rPr lang="en-US" sz="2200" b="1" i="1" dirty="0"/>
              <a:t>“I hope the game situation has improved around Chickaloon . . Neither of them have gotten a moose or even heard of anyone getting one.”</a:t>
            </a:r>
          </a:p>
          <a:p>
            <a:pPr marL="0" indent="0" eaLnBrk="1" fontAlgn="auto" hangingPunct="1">
              <a:spcAft>
                <a:spcPts val="0"/>
              </a:spcAft>
              <a:buNone/>
              <a:defRPr/>
            </a:pPr>
            <a:endParaRPr lang="en-US" sz="2200" b="1" i="1" dirty="0">
              <a:ea typeface="+mn-ea"/>
            </a:endParaRPr>
          </a:p>
          <a:p>
            <a:pPr marL="0" indent="0" eaLnBrk="1" fontAlgn="auto" hangingPunct="1">
              <a:spcAft>
                <a:spcPts val="0"/>
              </a:spcAft>
              <a:buNone/>
              <a:defRPr/>
            </a:pPr>
            <a:r>
              <a:rPr lang="en-US" sz="2200" b="1" i="1" dirty="0">
                <a:ea typeface="+mn-ea"/>
              </a:rPr>
              <a:t>“The new law also required a Native to have a certificate signed by five white people . . . stating that the Native had adopted ‘civilized behavior.’ Mary knew of no Native who had ever been able to meet these requirements.” </a:t>
            </a:r>
          </a:p>
        </p:txBody>
      </p:sp>
      <p:sp>
        <p:nvSpPr>
          <p:cNvPr id="3" name="Footer Placeholder 2">
            <a:extLst>
              <a:ext uri="{FF2B5EF4-FFF2-40B4-BE49-F238E27FC236}">
                <a16:creationId xmlns:a16="http://schemas.microsoft.com/office/drawing/2014/main" id="{8287C062-CBA2-4244-BCE9-5455DEB5D94D}"/>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18E9A4D4-0D89-4096-94AF-FD08951104D3}"/>
              </a:ext>
            </a:extLst>
          </p:cNvPr>
          <p:cNvSpPr>
            <a:spLocks noGrp="1"/>
          </p:cNvSpPr>
          <p:nvPr>
            <p:ph type="sldNum" sz="quarter" idx="10"/>
          </p:nvPr>
        </p:nvSpPr>
        <p:spPr/>
        <p:txBody>
          <a:bodyPr/>
          <a:lstStyle/>
          <a:p>
            <a:pPr>
              <a:defRPr/>
            </a:pPr>
            <a:fld id="{D15A0EE8-9CEE-416A-A405-B34BD645285B}" type="slidenum">
              <a:rPr lang="en-US" smtClean="0"/>
              <a:pPr>
                <a:defRPr/>
              </a:pPr>
              <a:t>27</a:t>
            </a:fld>
            <a:endParaRPr lang="en-US" dirty="0"/>
          </a:p>
        </p:txBody>
      </p:sp>
      <p:sp>
        <p:nvSpPr>
          <p:cNvPr id="7" name="TextBox 6">
            <a:extLst>
              <a:ext uri="{FF2B5EF4-FFF2-40B4-BE49-F238E27FC236}">
                <a16:creationId xmlns:a16="http://schemas.microsoft.com/office/drawing/2014/main" id="{3565A5F8-44FC-4987-BB59-20025ED00150}"/>
              </a:ext>
            </a:extLst>
          </p:cNvPr>
          <p:cNvSpPr txBox="1"/>
          <p:nvPr/>
        </p:nvSpPr>
        <p:spPr>
          <a:xfrm>
            <a:off x="3893951" y="5582163"/>
            <a:ext cx="4419600" cy="246221"/>
          </a:xfrm>
          <a:prstGeom prst="rect">
            <a:avLst/>
          </a:prstGeom>
          <a:noFill/>
        </p:spPr>
        <p:txBody>
          <a:bodyPr wrap="square" rtlCol="0">
            <a:spAutoFit/>
          </a:bodyPr>
          <a:lstStyle/>
          <a:p>
            <a:r>
              <a:rPr lang="en-US" sz="1000" dirty="0"/>
              <a:t>Ingrid D. </a:t>
            </a:r>
            <a:r>
              <a:rPr lang="en-US" sz="1000" dirty="0" err="1"/>
              <a:t>Shaginoff</a:t>
            </a:r>
            <a:r>
              <a:rPr lang="en-US" sz="1000" dirty="0"/>
              <a:t>, </a:t>
            </a:r>
            <a:r>
              <a:rPr lang="en-US" sz="1000" i="1" dirty="0"/>
              <a:t>Chickaloon Wild: End of an Athabascan Family’s Way of Life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228600" y="273124"/>
            <a:ext cx="8915400" cy="971550"/>
          </a:xfrm>
        </p:spPr>
        <p:txBody>
          <a:bodyPr>
            <a:noAutofit/>
          </a:bodyPr>
          <a:lstStyle/>
          <a:p>
            <a:pPr eaLnBrk="1" hangingPunct="1"/>
            <a:r>
              <a:rPr lang="en-US" altLang="en-US" sz="4000" dirty="0"/>
              <a:t>1935: R</a:t>
            </a:r>
            <a:r>
              <a:rPr lang="en-US" sz="4000" dirty="0"/>
              <a:t>esident Hunting Permits Required</a:t>
            </a:r>
            <a:endParaRPr lang="en-US" altLang="en-US" sz="4000" dirty="0"/>
          </a:p>
        </p:txBody>
      </p:sp>
      <p:sp>
        <p:nvSpPr>
          <p:cNvPr id="6" name="Content Placeholder 5"/>
          <p:cNvSpPr>
            <a:spLocks noGrp="1"/>
          </p:cNvSpPr>
          <p:nvPr>
            <p:ph idx="1"/>
          </p:nvPr>
        </p:nvSpPr>
        <p:spPr>
          <a:xfrm>
            <a:off x="609600" y="1244674"/>
            <a:ext cx="8153400" cy="4572000"/>
          </a:xfrm>
        </p:spPr>
        <p:txBody>
          <a:bodyPr rtlCol="0">
            <a:normAutofit/>
          </a:bodyPr>
          <a:lstStyle/>
          <a:p>
            <a:pPr marL="0" indent="0" eaLnBrk="1" fontAlgn="auto" hangingPunct="1">
              <a:spcAft>
                <a:spcPts val="0"/>
              </a:spcAft>
              <a:buNone/>
              <a:defRPr/>
            </a:pPr>
            <a:r>
              <a:rPr lang="en-US" sz="2800" dirty="0">
                <a:latin typeface="+mn-lt"/>
                <a:ea typeface="+mn-ea"/>
              </a:rPr>
              <a:t>In 1935, the Territorial Game Commission began requiring resident hunting permits. As restrictions grew in number and exclusivity,  many aspects of a subsistence lifestyle became illegal.</a:t>
            </a:r>
          </a:p>
          <a:p>
            <a:pPr eaLnBrk="1" fontAlgn="auto" hangingPunct="1">
              <a:spcAft>
                <a:spcPts val="0"/>
              </a:spcAft>
              <a:defRPr/>
            </a:pPr>
            <a:endParaRPr lang="en-US" sz="2800" dirty="0">
              <a:latin typeface="+mn-lt"/>
              <a:ea typeface="+mn-ea"/>
            </a:endParaRPr>
          </a:p>
          <a:p>
            <a:pPr marL="0" indent="0" eaLnBrk="1" fontAlgn="auto" hangingPunct="1">
              <a:spcAft>
                <a:spcPts val="0"/>
              </a:spcAft>
              <a:buNone/>
              <a:defRPr/>
            </a:pPr>
            <a:r>
              <a:rPr lang="en-US" sz="2800" b="1" i="1" dirty="0">
                <a:latin typeface="+mn-lt"/>
                <a:ea typeface="+mn-ea"/>
              </a:rPr>
              <a:t>“The white guys went home and Johnny went to jail [for hunting out of season]. He was sentenced to three months which he was to serve in the tiny jailhouse in Palmer.”</a:t>
            </a:r>
          </a:p>
        </p:txBody>
      </p:sp>
      <p:sp>
        <p:nvSpPr>
          <p:cNvPr id="3" name="Footer Placeholder 2">
            <a:extLst>
              <a:ext uri="{FF2B5EF4-FFF2-40B4-BE49-F238E27FC236}">
                <a16:creationId xmlns:a16="http://schemas.microsoft.com/office/drawing/2014/main" id="{8287C062-CBA2-4244-BCE9-5455DEB5D94D}"/>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18E9A4D4-0D89-4096-94AF-FD08951104D3}"/>
              </a:ext>
            </a:extLst>
          </p:cNvPr>
          <p:cNvSpPr>
            <a:spLocks noGrp="1"/>
          </p:cNvSpPr>
          <p:nvPr>
            <p:ph type="sldNum" sz="quarter" idx="10"/>
          </p:nvPr>
        </p:nvSpPr>
        <p:spPr/>
        <p:txBody>
          <a:bodyPr/>
          <a:lstStyle/>
          <a:p>
            <a:pPr>
              <a:defRPr/>
            </a:pPr>
            <a:fld id="{D15A0EE8-9CEE-416A-A405-B34BD645285B}" type="slidenum">
              <a:rPr lang="en-US" smtClean="0"/>
              <a:pPr>
                <a:defRPr/>
              </a:pPr>
              <a:t>28</a:t>
            </a:fld>
            <a:endParaRPr lang="en-US" dirty="0"/>
          </a:p>
        </p:txBody>
      </p:sp>
      <p:sp>
        <p:nvSpPr>
          <p:cNvPr id="7" name="TextBox 6">
            <a:extLst>
              <a:ext uri="{FF2B5EF4-FFF2-40B4-BE49-F238E27FC236}">
                <a16:creationId xmlns:a16="http://schemas.microsoft.com/office/drawing/2014/main" id="{3565A5F8-44FC-4987-BB59-20025ED00150}"/>
              </a:ext>
            </a:extLst>
          </p:cNvPr>
          <p:cNvSpPr txBox="1"/>
          <p:nvPr/>
        </p:nvSpPr>
        <p:spPr>
          <a:xfrm>
            <a:off x="4156075" y="5257800"/>
            <a:ext cx="4405312" cy="246221"/>
          </a:xfrm>
          <a:prstGeom prst="rect">
            <a:avLst/>
          </a:prstGeom>
          <a:noFill/>
        </p:spPr>
        <p:txBody>
          <a:bodyPr wrap="square" rtlCol="0">
            <a:spAutoFit/>
          </a:bodyPr>
          <a:lstStyle/>
          <a:p>
            <a:r>
              <a:rPr lang="en-US" sz="1000" dirty="0"/>
              <a:t>Ingrid D. </a:t>
            </a:r>
            <a:r>
              <a:rPr lang="en-US" sz="1000" dirty="0" err="1"/>
              <a:t>Shaginoff</a:t>
            </a:r>
            <a:r>
              <a:rPr lang="en-US" sz="1000" dirty="0"/>
              <a:t>, </a:t>
            </a:r>
            <a:r>
              <a:rPr lang="en-US" sz="1000" i="1" dirty="0"/>
              <a:t>Chickaloon Wild: End of an Athabascan Family’s Way of Life</a:t>
            </a:r>
          </a:p>
        </p:txBody>
      </p:sp>
    </p:spTree>
    <p:extLst>
      <p:ext uri="{BB962C8B-B14F-4D97-AF65-F5344CB8AC3E}">
        <p14:creationId xmlns:p14="http://schemas.microsoft.com/office/powerpoint/2010/main" val="1308513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471488" y="274638"/>
            <a:ext cx="8382000" cy="971550"/>
          </a:xfrm>
        </p:spPr>
        <p:txBody>
          <a:bodyPr>
            <a:noAutofit/>
          </a:bodyPr>
          <a:lstStyle/>
          <a:p>
            <a:pPr eaLnBrk="1" hangingPunct="1"/>
            <a:r>
              <a:rPr lang="en-US" altLang="en-US" sz="4000" dirty="0"/>
              <a:t>1952: Anti Native Signage</a:t>
            </a:r>
          </a:p>
        </p:txBody>
      </p:sp>
      <p:sp>
        <p:nvSpPr>
          <p:cNvPr id="6" name="Content Placeholder 5"/>
          <p:cNvSpPr>
            <a:spLocks noGrp="1"/>
          </p:cNvSpPr>
          <p:nvPr>
            <p:ph idx="1"/>
          </p:nvPr>
        </p:nvSpPr>
        <p:spPr>
          <a:xfrm>
            <a:off x="477838" y="1244674"/>
            <a:ext cx="8056562" cy="4572000"/>
          </a:xfrm>
        </p:spPr>
        <p:txBody>
          <a:bodyPr rtlCol="0">
            <a:normAutofit/>
          </a:bodyPr>
          <a:lstStyle/>
          <a:p>
            <a:pPr marL="0" indent="0" eaLnBrk="1" fontAlgn="auto" hangingPunct="1">
              <a:spcAft>
                <a:spcPts val="0"/>
              </a:spcAft>
              <a:buNone/>
              <a:defRPr/>
            </a:pPr>
            <a:r>
              <a:rPr lang="en-US" sz="2200" b="1" i="1" dirty="0">
                <a:ea typeface="+mn-ea"/>
              </a:rPr>
              <a:t>“As [Talkeetna] grew and others like it along the railroad, signs popped up in windows and on doors stating, ‘No Natives and No Dogs,’ or ‘No Native Trade Wanted.’ These signs were present at bars, restaurants, theaters, barbershops and bath houses up and down the line.” </a:t>
            </a:r>
          </a:p>
          <a:p>
            <a:pPr eaLnBrk="1" fontAlgn="auto" hangingPunct="1">
              <a:spcAft>
                <a:spcPts val="0"/>
              </a:spcAft>
              <a:defRPr/>
            </a:pPr>
            <a:endParaRPr lang="en-US" sz="2200" dirty="0">
              <a:ea typeface="+mn-ea"/>
            </a:endParaRPr>
          </a:p>
        </p:txBody>
      </p:sp>
      <p:sp>
        <p:nvSpPr>
          <p:cNvPr id="3" name="Footer Placeholder 2">
            <a:extLst>
              <a:ext uri="{FF2B5EF4-FFF2-40B4-BE49-F238E27FC236}">
                <a16:creationId xmlns:a16="http://schemas.microsoft.com/office/drawing/2014/main" id="{8287C062-CBA2-4244-BCE9-5455DEB5D94D}"/>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18E9A4D4-0D89-4096-94AF-FD08951104D3}"/>
              </a:ext>
            </a:extLst>
          </p:cNvPr>
          <p:cNvSpPr>
            <a:spLocks noGrp="1"/>
          </p:cNvSpPr>
          <p:nvPr>
            <p:ph type="sldNum" sz="quarter" idx="10"/>
          </p:nvPr>
        </p:nvSpPr>
        <p:spPr/>
        <p:txBody>
          <a:bodyPr/>
          <a:lstStyle/>
          <a:p>
            <a:pPr>
              <a:defRPr/>
            </a:pPr>
            <a:fld id="{D15A0EE8-9CEE-416A-A405-B34BD645285B}" type="slidenum">
              <a:rPr lang="en-US" smtClean="0"/>
              <a:pPr>
                <a:defRPr/>
              </a:pPr>
              <a:t>29</a:t>
            </a:fld>
            <a:endParaRPr lang="en-US" dirty="0"/>
          </a:p>
        </p:txBody>
      </p:sp>
      <p:sp>
        <p:nvSpPr>
          <p:cNvPr id="7" name="TextBox 6">
            <a:extLst>
              <a:ext uri="{FF2B5EF4-FFF2-40B4-BE49-F238E27FC236}">
                <a16:creationId xmlns:a16="http://schemas.microsoft.com/office/drawing/2014/main" id="{3565A5F8-44FC-4987-BB59-20025ED00150}"/>
              </a:ext>
            </a:extLst>
          </p:cNvPr>
          <p:cNvSpPr txBox="1"/>
          <p:nvPr/>
        </p:nvSpPr>
        <p:spPr>
          <a:xfrm>
            <a:off x="3675708" y="2692463"/>
            <a:ext cx="4349456" cy="246221"/>
          </a:xfrm>
          <a:prstGeom prst="rect">
            <a:avLst/>
          </a:prstGeom>
          <a:noFill/>
        </p:spPr>
        <p:txBody>
          <a:bodyPr wrap="square" rtlCol="0">
            <a:spAutoFit/>
          </a:bodyPr>
          <a:lstStyle/>
          <a:p>
            <a:r>
              <a:rPr lang="en-US" sz="1000" dirty="0"/>
              <a:t>Ingrid D. </a:t>
            </a:r>
            <a:r>
              <a:rPr lang="en-US" sz="1000" dirty="0" err="1"/>
              <a:t>Shaginoff</a:t>
            </a:r>
            <a:r>
              <a:rPr lang="en-US" sz="1000" dirty="0"/>
              <a:t>, </a:t>
            </a:r>
            <a:r>
              <a:rPr lang="en-US" sz="1000" i="1" dirty="0"/>
              <a:t>Chickaloon Wild: End of an Athabascan Family’s Way of Life</a:t>
            </a:r>
          </a:p>
        </p:txBody>
      </p:sp>
      <p:sp>
        <p:nvSpPr>
          <p:cNvPr id="10" name="TextBox 9">
            <a:extLst>
              <a:ext uri="{FF2B5EF4-FFF2-40B4-BE49-F238E27FC236}">
                <a16:creationId xmlns:a16="http://schemas.microsoft.com/office/drawing/2014/main" id="{77E5FF84-298D-492A-8044-705D43A0A74F}"/>
              </a:ext>
            </a:extLst>
          </p:cNvPr>
          <p:cNvSpPr txBox="1"/>
          <p:nvPr/>
        </p:nvSpPr>
        <p:spPr>
          <a:xfrm>
            <a:off x="3484857" y="5367105"/>
            <a:ext cx="4349456" cy="246221"/>
          </a:xfrm>
          <a:prstGeom prst="rect">
            <a:avLst/>
          </a:prstGeom>
          <a:noFill/>
        </p:spPr>
        <p:txBody>
          <a:bodyPr wrap="square" rtlCol="0">
            <a:spAutoFit/>
          </a:bodyPr>
          <a:lstStyle/>
          <a:p>
            <a:r>
              <a:rPr lang="en-US" sz="1000" dirty="0"/>
              <a:t>“Prefer white adults. No dogs.” classified, Anchorage Daily Times, 1952</a:t>
            </a:r>
            <a:endParaRPr lang="en-US" sz="1000" i="1" dirty="0"/>
          </a:p>
        </p:txBody>
      </p:sp>
      <p:pic>
        <p:nvPicPr>
          <p:cNvPr id="11" name="Picture 10" descr="A screenshot of a cell phone&#10;&#10;Description automatically generated">
            <a:extLst>
              <a:ext uri="{FF2B5EF4-FFF2-40B4-BE49-F238E27FC236}">
                <a16:creationId xmlns:a16="http://schemas.microsoft.com/office/drawing/2014/main" id="{F7DF78B5-BFAE-44A1-B7FA-A3DED5768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57" y="3566718"/>
            <a:ext cx="7402207" cy="1659754"/>
          </a:xfrm>
          <a:prstGeom prst="rect">
            <a:avLst/>
          </a:prstGeom>
        </p:spPr>
      </p:pic>
    </p:spTree>
    <p:extLst>
      <p:ext uri="{BB962C8B-B14F-4D97-AF65-F5344CB8AC3E}">
        <p14:creationId xmlns:p14="http://schemas.microsoft.com/office/powerpoint/2010/main" val="52440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547B-589B-4985-A495-2B8B0EEB2A1E}"/>
              </a:ext>
            </a:extLst>
          </p:cNvPr>
          <p:cNvSpPr>
            <a:spLocks noGrp="1"/>
          </p:cNvSpPr>
          <p:nvPr>
            <p:ph type="title"/>
          </p:nvPr>
        </p:nvSpPr>
        <p:spPr>
          <a:xfrm>
            <a:off x="471488" y="274638"/>
            <a:ext cx="8229600" cy="971550"/>
          </a:xfrm>
        </p:spPr>
        <p:txBody>
          <a:bodyPr wrap="square" anchor="ctr">
            <a:normAutofit fontScale="90000"/>
          </a:bodyPr>
          <a:lstStyle/>
          <a:p>
            <a:r>
              <a:rPr lang="en-US" dirty="0"/>
              <a:t>Centuries of Life: </a:t>
            </a:r>
            <a:r>
              <a:rPr lang="en-US" dirty="0" err="1"/>
              <a:t>Dena’ina</a:t>
            </a:r>
            <a:r>
              <a:rPr lang="en-US" dirty="0"/>
              <a:t> of </a:t>
            </a:r>
            <a:r>
              <a:rPr lang="en-US" dirty="0" err="1"/>
              <a:t>Tikatnu</a:t>
            </a:r>
            <a:endParaRPr lang="en-US" dirty="0"/>
          </a:p>
        </p:txBody>
      </p:sp>
      <p:sp>
        <p:nvSpPr>
          <p:cNvPr id="3" name="Content Placeholder 2">
            <a:extLst>
              <a:ext uri="{FF2B5EF4-FFF2-40B4-BE49-F238E27FC236}">
                <a16:creationId xmlns:a16="http://schemas.microsoft.com/office/drawing/2014/main" id="{AB9F3191-79F4-482D-87D9-B3F7560D6B6F}"/>
              </a:ext>
            </a:extLst>
          </p:cNvPr>
          <p:cNvSpPr>
            <a:spLocks noGrp="1"/>
          </p:cNvSpPr>
          <p:nvPr>
            <p:ph sz="half" idx="1"/>
          </p:nvPr>
        </p:nvSpPr>
        <p:spPr>
          <a:xfrm>
            <a:off x="457200" y="1600202"/>
            <a:ext cx="4038600" cy="4500347"/>
          </a:xfrm>
        </p:spPr>
        <p:txBody>
          <a:bodyPr wrap="square" anchor="t">
            <a:normAutofit/>
          </a:bodyPr>
          <a:lstStyle/>
          <a:p>
            <a:pPr marL="0" indent="0">
              <a:buNone/>
            </a:pPr>
            <a:r>
              <a:rPr lang="en-US" dirty="0"/>
              <a:t>For centuries, the </a:t>
            </a:r>
            <a:r>
              <a:rPr lang="en-US" dirty="0" err="1"/>
              <a:t>Dena’ina</a:t>
            </a:r>
            <a:r>
              <a:rPr lang="en-US" dirty="0"/>
              <a:t> people, were self-sufficient and living in communal hunter-gather villages along the rivers and shores of </a:t>
            </a:r>
            <a:r>
              <a:rPr lang="en-US" dirty="0" err="1">
                <a:solidFill>
                  <a:srgbClr val="FAAF40"/>
                </a:solidFill>
              </a:rPr>
              <a:t>Tikatnu</a:t>
            </a:r>
            <a:r>
              <a:rPr lang="en-US" dirty="0"/>
              <a:t>, now called Cook Inlet.</a:t>
            </a:r>
          </a:p>
        </p:txBody>
      </p:sp>
      <p:pic>
        <p:nvPicPr>
          <p:cNvPr id="7" name="Picture 6">
            <a:extLst>
              <a:ext uri="{FF2B5EF4-FFF2-40B4-BE49-F238E27FC236}">
                <a16:creationId xmlns:a16="http://schemas.microsoft.com/office/drawing/2014/main" id="{9F887865-2579-4BA0-B50E-607D1288DC07}"/>
              </a:ext>
            </a:extLst>
          </p:cNvPr>
          <p:cNvPicPr>
            <a:picLocks noChangeAspect="1"/>
          </p:cNvPicPr>
          <p:nvPr/>
        </p:nvPicPr>
        <p:blipFill rotWithShape="1">
          <a:blip r:embed="rId3"/>
          <a:srcRect l="9073" r="34838" b="-2"/>
          <a:stretch/>
        </p:blipFill>
        <p:spPr>
          <a:xfrm>
            <a:off x="4648200" y="1600202"/>
            <a:ext cx="4038600" cy="4500347"/>
          </a:xfrm>
          <a:prstGeom prst="rect">
            <a:avLst/>
          </a:prstGeom>
          <a:noFill/>
        </p:spPr>
      </p:pic>
      <p:sp>
        <p:nvSpPr>
          <p:cNvPr id="4" name="Slide Number Placeholder 3">
            <a:extLst>
              <a:ext uri="{FF2B5EF4-FFF2-40B4-BE49-F238E27FC236}">
                <a16:creationId xmlns:a16="http://schemas.microsoft.com/office/drawing/2014/main" id="{E00BF8D1-5553-4E65-A8B2-233206956DEC}"/>
              </a:ext>
            </a:extLst>
          </p:cNvPr>
          <p:cNvSpPr>
            <a:spLocks noGrp="1"/>
          </p:cNvSpPr>
          <p:nvPr>
            <p:ph type="sldNum" sz="quarter" idx="10"/>
          </p:nvPr>
        </p:nvSpPr>
        <p:spPr>
          <a:xfrm>
            <a:off x="7970838" y="6286500"/>
            <a:ext cx="73025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D15A0EE8-9CEE-416A-A405-B34BD645285B}"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a:t>
            </a:fld>
            <a:endParaRPr kumimoji="0" lang="en-US" b="0" i="0" u="none" strike="noStrike" kern="1200" cap="none" spc="0" normalizeH="0" baseline="0" noProof="0">
              <a:ln>
                <a:noFill/>
              </a:ln>
              <a:effectLst/>
              <a:uLnTx/>
              <a:uFillTx/>
            </a:endParaRPr>
          </a:p>
        </p:txBody>
      </p:sp>
      <p:sp>
        <p:nvSpPr>
          <p:cNvPr id="19" name="Footer Placeholder 5">
            <a:extLst>
              <a:ext uri="{FF2B5EF4-FFF2-40B4-BE49-F238E27FC236}">
                <a16:creationId xmlns:a16="http://schemas.microsoft.com/office/drawing/2014/main" id="{C50C26E5-D7B3-4836-8F0A-BBBC2ABB9C89}"/>
              </a:ext>
            </a:extLst>
          </p:cNvPr>
          <p:cNvSpPr>
            <a:spLocks noGrp="1"/>
          </p:cNvSpPr>
          <p:nvPr>
            <p:ph type="ftr" sz="quarter" idx="11"/>
          </p:nvPr>
        </p:nvSpPr>
        <p:spPr>
          <a:xfrm>
            <a:off x="2362200" y="6286500"/>
            <a:ext cx="5472113" cy="365125"/>
          </a:xfrm>
        </p:spPr>
        <p:txBody>
          <a:bodyPr/>
          <a:lstStyle/>
          <a:p>
            <a:pPr>
              <a:defRPr/>
            </a:pPr>
            <a:r>
              <a:rPr lang="en-US" dirty="0"/>
              <a:t>Source: ADN article, December 25, 2018, New Alaska Native art installation commemorates cultural history and generations of fishing at Ship Creek </a:t>
            </a:r>
          </a:p>
        </p:txBody>
      </p:sp>
    </p:spTree>
    <p:extLst>
      <p:ext uri="{BB962C8B-B14F-4D97-AF65-F5344CB8AC3E}">
        <p14:creationId xmlns:p14="http://schemas.microsoft.com/office/powerpoint/2010/main" val="4059527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341312" y="274638"/>
            <a:ext cx="8802688" cy="971550"/>
          </a:xfrm>
        </p:spPr>
        <p:txBody>
          <a:bodyPr>
            <a:noAutofit/>
          </a:bodyPr>
          <a:lstStyle/>
          <a:p>
            <a:pPr eaLnBrk="1" hangingPunct="1"/>
            <a:r>
              <a:rPr lang="en-US" altLang="en-US" sz="4000" dirty="0"/>
              <a:t>1964-89: Tribal + Borough Governments Established</a:t>
            </a:r>
          </a:p>
        </p:txBody>
      </p:sp>
      <p:sp>
        <p:nvSpPr>
          <p:cNvPr id="3" name="Footer Placeholder 2">
            <a:extLst>
              <a:ext uri="{FF2B5EF4-FFF2-40B4-BE49-F238E27FC236}">
                <a16:creationId xmlns:a16="http://schemas.microsoft.com/office/drawing/2014/main" id="{8287C062-CBA2-4244-BCE9-5455DEB5D94D}"/>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18E9A4D4-0D89-4096-94AF-FD08951104D3}"/>
              </a:ext>
            </a:extLst>
          </p:cNvPr>
          <p:cNvSpPr>
            <a:spLocks noGrp="1"/>
          </p:cNvSpPr>
          <p:nvPr>
            <p:ph type="sldNum" sz="quarter" idx="10"/>
          </p:nvPr>
        </p:nvSpPr>
        <p:spPr/>
        <p:txBody>
          <a:bodyPr/>
          <a:lstStyle/>
          <a:p>
            <a:pPr>
              <a:defRPr/>
            </a:pPr>
            <a:fld id="{D15A0EE8-9CEE-416A-A405-B34BD645285B}" type="slidenum">
              <a:rPr lang="en-US" smtClean="0"/>
              <a:pPr>
                <a:defRPr/>
              </a:pPr>
              <a:t>30</a:t>
            </a:fld>
            <a:endParaRPr lang="en-US" dirty="0"/>
          </a:p>
        </p:txBody>
      </p:sp>
      <p:sp>
        <p:nvSpPr>
          <p:cNvPr id="9" name="TextBox 8">
            <a:extLst>
              <a:ext uri="{FF2B5EF4-FFF2-40B4-BE49-F238E27FC236}">
                <a16:creationId xmlns:a16="http://schemas.microsoft.com/office/drawing/2014/main" id="{E81048C1-1759-4FF3-A66D-6FC76F5D7803}"/>
              </a:ext>
            </a:extLst>
          </p:cNvPr>
          <p:cNvSpPr txBox="1"/>
          <p:nvPr/>
        </p:nvSpPr>
        <p:spPr>
          <a:xfrm>
            <a:off x="341312" y="1600200"/>
            <a:ext cx="4966942" cy="3785652"/>
          </a:xfrm>
          <a:prstGeom prst="rect">
            <a:avLst/>
          </a:prstGeom>
          <a:noFill/>
        </p:spPr>
        <p:txBody>
          <a:bodyPr wrap="square" rtlCol="0">
            <a:spAutoFit/>
          </a:bodyPr>
          <a:lstStyle/>
          <a:p>
            <a:pPr marL="342900" indent="-342900">
              <a:buFont typeface="Arial" panose="020B0604020202020204" pitchFamily="34" charset="0"/>
              <a:buChar char="•"/>
            </a:pPr>
            <a:r>
              <a:rPr lang="en-US" sz="2400" b="1" dirty="0"/>
              <a:t>1964</a:t>
            </a:r>
            <a:r>
              <a:rPr lang="en-US" sz="2400" dirty="0"/>
              <a:t>: Matanuska-Susitna Borough incorporated, leading to confrontations over taxation of Alaska Native people in region.</a:t>
            </a:r>
          </a:p>
          <a:p>
            <a:pPr marL="342900" indent="-342900">
              <a:buFont typeface="Arial" panose="020B0604020202020204" pitchFamily="34" charset="0"/>
              <a:buChar char="•"/>
            </a:pPr>
            <a:r>
              <a:rPr lang="en-US" sz="2400" b="1" dirty="0"/>
              <a:t>1973</a:t>
            </a:r>
            <a:r>
              <a:rPr lang="en-US" sz="2400" dirty="0"/>
              <a:t>: Residents establish the sovereign Chickaloon Village Traditional Council in 1973, federally recognized the same year.</a:t>
            </a:r>
          </a:p>
          <a:p>
            <a:pPr marL="342900" indent="-342900">
              <a:buFont typeface="Arial" panose="020B0604020202020204" pitchFamily="34" charset="0"/>
              <a:buChar char="•"/>
            </a:pPr>
            <a:r>
              <a:rPr lang="en-US" sz="2400" b="1" dirty="0"/>
              <a:t>1989</a:t>
            </a:r>
            <a:r>
              <a:rPr lang="en-US" sz="2400" dirty="0"/>
              <a:t>: Knik Tribal Council federally recognized. </a:t>
            </a:r>
          </a:p>
        </p:txBody>
      </p:sp>
      <p:pic>
        <p:nvPicPr>
          <p:cNvPr id="11" name="Picture 10" descr="A picture containing drawing, window&#10;&#10;Description automatically generated">
            <a:extLst>
              <a:ext uri="{FF2B5EF4-FFF2-40B4-BE49-F238E27FC236}">
                <a16:creationId xmlns:a16="http://schemas.microsoft.com/office/drawing/2014/main" id="{7AB70674-6395-4F67-A49A-9300D94C2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857809"/>
            <a:ext cx="1828800" cy="1827276"/>
          </a:xfrm>
          <a:prstGeom prst="rect">
            <a:avLst/>
          </a:prstGeom>
        </p:spPr>
      </p:pic>
      <p:pic>
        <p:nvPicPr>
          <p:cNvPr id="5" name="Picture 4" descr="A close up of a sign&#10;&#10;Description automatically generated">
            <a:extLst>
              <a:ext uri="{FF2B5EF4-FFF2-40B4-BE49-F238E27FC236}">
                <a16:creationId xmlns:a16="http://schemas.microsoft.com/office/drawing/2014/main" id="{D85B2438-6EA3-4179-B785-9F029C966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4653709"/>
            <a:ext cx="1828800" cy="1828800"/>
          </a:xfrm>
          <a:prstGeom prst="rect">
            <a:avLst/>
          </a:prstGeom>
        </p:spPr>
      </p:pic>
      <p:pic>
        <p:nvPicPr>
          <p:cNvPr id="7" name="Picture 6" descr="A close up of a sign&#10;&#10;Description automatically generated">
            <a:extLst>
              <a:ext uri="{FF2B5EF4-FFF2-40B4-BE49-F238E27FC236}">
                <a16:creationId xmlns:a16="http://schemas.microsoft.com/office/drawing/2014/main" id="{3CBF268B-4A53-43F9-B6DA-63A2B7D7A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1003594"/>
            <a:ext cx="1828800" cy="1828800"/>
          </a:xfrm>
          <a:prstGeom prst="rect">
            <a:avLst/>
          </a:prstGeom>
        </p:spPr>
      </p:pic>
    </p:spTree>
    <p:extLst>
      <p:ext uri="{BB962C8B-B14F-4D97-AF65-F5344CB8AC3E}">
        <p14:creationId xmlns:p14="http://schemas.microsoft.com/office/powerpoint/2010/main" val="747416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0F32E-E8DD-486D-971A-A985A1A404D2}"/>
              </a:ext>
            </a:extLst>
          </p:cNvPr>
          <p:cNvSpPr>
            <a:spLocks noGrp="1"/>
          </p:cNvSpPr>
          <p:nvPr>
            <p:ph type="title"/>
          </p:nvPr>
        </p:nvSpPr>
        <p:spPr/>
        <p:txBody>
          <a:bodyPr/>
          <a:lstStyle/>
          <a:p>
            <a:r>
              <a:rPr lang="en-US" dirty="0"/>
              <a:t>Racism Persists – through Government Systems </a:t>
            </a:r>
          </a:p>
        </p:txBody>
      </p:sp>
      <p:sp>
        <p:nvSpPr>
          <p:cNvPr id="3" name="Content Placeholder 2">
            <a:extLst>
              <a:ext uri="{FF2B5EF4-FFF2-40B4-BE49-F238E27FC236}">
                <a16:creationId xmlns:a16="http://schemas.microsoft.com/office/drawing/2014/main" id="{7C1788A9-E843-48B9-8E11-76F1CC2D3A24}"/>
              </a:ext>
            </a:extLst>
          </p:cNvPr>
          <p:cNvSpPr>
            <a:spLocks noGrp="1"/>
          </p:cNvSpPr>
          <p:nvPr>
            <p:ph idx="1"/>
          </p:nvPr>
        </p:nvSpPr>
        <p:spPr>
          <a:xfrm>
            <a:off x="471488" y="1550987"/>
            <a:ext cx="8229600" cy="4697413"/>
          </a:xfrm>
        </p:spPr>
        <p:txBody>
          <a:bodyPr/>
          <a:lstStyle/>
          <a:p>
            <a:pPr marL="285750" indent="-285750"/>
            <a:r>
              <a:rPr lang="en-US" sz="2000" b="1" dirty="0"/>
              <a:t>1991: </a:t>
            </a:r>
            <a:r>
              <a:rPr lang="en-US" sz="2000" dirty="0"/>
              <a:t>Newly elected Alaska Governor Wally Hickel nominated fundamentalist Talkeetna pastor </a:t>
            </a:r>
            <a:r>
              <a:rPr lang="en-US" sz="2000" dirty="0">
                <a:solidFill>
                  <a:srgbClr val="FAAF40"/>
                </a:solidFill>
              </a:rPr>
              <a:t>Jack Phelps to the state board of education</a:t>
            </a:r>
            <a:r>
              <a:rPr lang="en-US" sz="2000" dirty="0"/>
              <a:t>. The previous year, </a:t>
            </a:r>
            <a:r>
              <a:rPr lang="en-US" sz="2000" dirty="0">
                <a:solidFill>
                  <a:srgbClr val="FAAF40"/>
                </a:solidFill>
              </a:rPr>
              <a:t>Phelps wrote in the church newsletter of his support for former Ku Klux Klan Grand Wizard David Duke</a:t>
            </a:r>
            <a:r>
              <a:rPr lang="en-US" sz="2000" dirty="0"/>
              <a:t>, then a Louisiana politician. Phelps was subsequently rejected for the position by a state House committee. </a:t>
            </a:r>
          </a:p>
          <a:p>
            <a:pPr marL="285750" indent="-285750"/>
            <a:r>
              <a:rPr lang="en-US" sz="2000" b="1" dirty="0"/>
              <a:t>2006: </a:t>
            </a:r>
            <a:r>
              <a:rPr lang="en-US" sz="2000" dirty="0"/>
              <a:t>At an Alaska Board of Game meeting in Wasilla, Somerville, then Chairman of the AK Board, made several derogatory remarks regarding Alaska </a:t>
            </a:r>
            <a:r>
              <a:rPr lang="en-US" sz="2000" dirty="0" err="1"/>
              <a:t>Natives.Referring</a:t>
            </a:r>
            <a:r>
              <a:rPr lang="en-US" sz="2000" dirty="0"/>
              <a:t> to Alaska Natives who missed the meeting, Somerville said, </a:t>
            </a:r>
            <a:r>
              <a:rPr lang="en-US" sz="2000" i="1" dirty="0"/>
              <a:t>"There must have been a run on free beer.“</a:t>
            </a:r>
          </a:p>
          <a:p>
            <a:pPr marL="285750" indent="-285750"/>
            <a:r>
              <a:rPr lang="en-US" sz="2000" b="1" dirty="0"/>
              <a:t>2016-2019: </a:t>
            </a:r>
            <a:r>
              <a:rPr lang="en-US" sz="2000" dirty="0"/>
              <a:t>David Eastman, elected in 2016 to the Alaska House of Representatives for the 10</a:t>
            </a:r>
            <a:r>
              <a:rPr lang="en-US" sz="2000" baseline="30000" dirty="0"/>
              <a:t>th</a:t>
            </a:r>
            <a:r>
              <a:rPr lang="en-US" sz="2000" dirty="0"/>
              <a:t> District (Mat-</a:t>
            </a:r>
            <a:r>
              <a:rPr lang="en-US" sz="2000" dirty="0" err="1"/>
              <a:t>Su</a:t>
            </a:r>
            <a:r>
              <a:rPr lang="en-US" sz="2000" dirty="0"/>
              <a:t> Borough), said </a:t>
            </a:r>
            <a:r>
              <a:rPr lang="en-US" sz="2000" dirty="0">
                <a:solidFill>
                  <a:srgbClr val="FAAF40"/>
                </a:solidFill>
              </a:rPr>
              <a:t>women in Alaska </a:t>
            </a:r>
            <a:r>
              <a:rPr lang="en-US" sz="2000" i="1" dirty="0">
                <a:solidFill>
                  <a:srgbClr val="FAAF40"/>
                </a:solidFill>
              </a:rPr>
              <a:t>“try to get pregnant” </a:t>
            </a:r>
            <a:r>
              <a:rPr lang="en-US" sz="2000" dirty="0">
                <a:solidFill>
                  <a:srgbClr val="FAAF40"/>
                </a:solidFill>
              </a:rPr>
              <a:t>for a </a:t>
            </a:r>
            <a:r>
              <a:rPr lang="en-US" sz="2000" i="1" dirty="0">
                <a:solidFill>
                  <a:srgbClr val="FAAF40"/>
                </a:solidFill>
              </a:rPr>
              <a:t>“free trip to the city.” </a:t>
            </a:r>
            <a:r>
              <a:rPr lang="en-US" sz="2000" dirty="0"/>
              <a:t>Reelected in 2018, In 2019 Eastman only Representative to vote against Black History Month</a:t>
            </a:r>
          </a:p>
          <a:p>
            <a:pPr marL="285750" indent="-285750"/>
            <a:endParaRPr lang="en-US" sz="2000" i="1" dirty="0">
              <a:solidFill>
                <a:srgbClr val="FAAF40"/>
              </a:solidFill>
            </a:endParaRPr>
          </a:p>
          <a:p>
            <a:pPr marL="285750" indent="-285750"/>
            <a:endParaRPr lang="en-US" sz="2000" i="1" dirty="0"/>
          </a:p>
          <a:p>
            <a:pPr marL="285750" indent="-285750"/>
            <a:endParaRPr lang="en-US" sz="2000" dirty="0"/>
          </a:p>
        </p:txBody>
      </p:sp>
      <p:sp>
        <p:nvSpPr>
          <p:cNvPr id="4" name="Slide Number Placeholder 3">
            <a:extLst>
              <a:ext uri="{FF2B5EF4-FFF2-40B4-BE49-F238E27FC236}">
                <a16:creationId xmlns:a16="http://schemas.microsoft.com/office/drawing/2014/main" id="{D8C66952-1517-4BC1-8231-E6D0027F1B90}"/>
              </a:ext>
            </a:extLst>
          </p:cNvPr>
          <p:cNvSpPr>
            <a:spLocks noGrp="1"/>
          </p:cNvSpPr>
          <p:nvPr>
            <p:ph type="sldNum" sz="quarter" idx="10"/>
          </p:nvPr>
        </p:nvSpPr>
        <p:spPr/>
        <p:txBody>
          <a:bodyPr/>
          <a:lstStyle/>
          <a:p>
            <a:pPr>
              <a:defRPr/>
            </a:pPr>
            <a:fld id="{D15A0EE8-9CEE-416A-A405-B34BD645285B}" type="slidenum">
              <a:rPr lang="en-US" smtClean="0"/>
              <a:pPr>
                <a:defRPr/>
              </a:pPr>
              <a:t>31</a:t>
            </a:fld>
            <a:endParaRPr lang="en-US" dirty="0"/>
          </a:p>
        </p:txBody>
      </p:sp>
      <p:sp>
        <p:nvSpPr>
          <p:cNvPr id="5" name="Footer Placeholder 4">
            <a:extLst>
              <a:ext uri="{FF2B5EF4-FFF2-40B4-BE49-F238E27FC236}">
                <a16:creationId xmlns:a16="http://schemas.microsoft.com/office/drawing/2014/main" id="{A3E36D13-B5E2-4E96-954B-6E7BFC8E2D6D}"/>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144942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381000" y="116128"/>
            <a:ext cx="8534400" cy="971550"/>
          </a:xfrm>
        </p:spPr>
        <p:txBody>
          <a:bodyPr>
            <a:noAutofit/>
          </a:bodyPr>
          <a:lstStyle/>
          <a:p>
            <a:pPr eaLnBrk="1" hangingPunct="1"/>
            <a:r>
              <a:rPr lang="en-US" altLang="en-US" sz="4000" dirty="0"/>
              <a:t>Racism Persists – in Mat-</a:t>
            </a:r>
            <a:r>
              <a:rPr lang="en-US" altLang="en-US" sz="4000" dirty="0" err="1"/>
              <a:t>Su</a:t>
            </a:r>
            <a:r>
              <a:rPr lang="en-US" altLang="en-US" sz="4000" dirty="0"/>
              <a:t> Schools</a:t>
            </a:r>
          </a:p>
        </p:txBody>
      </p:sp>
      <p:sp>
        <p:nvSpPr>
          <p:cNvPr id="3" name="Footer Placeholder 2">
            <a:extLst>
              <a:ext uri="{FF2B5EF4-FFF2-40B4-BE49-F238E27FC236}">
                <a16:creationId xmlns:a16="http://schemas.microsoft.com/office/drawing/2014/main" id="{8287C062-CBA2-4244-BCE9-5455DEB5D94D}"/>
              </a:ext>
            </a:extLst>
          </p:cNvPr>
          <p:cNvSpPr>
            <a:spLocks noGrp="1"/>
          </p:cNvSpPr>
          <p:nvPr>
            <p:ph type="ftr" sz="quarter" idx="11"/>
          </p:nvPr>
        </p:nvSpPr>
        <p:spPr>
          <a:xfrm>
            <a:off x="476127" y="6252368"/>
            <a:ext cx="7356475" cy="365125"/>
          </a:xfrm>
        </p:spPr>
        <p:txBody>
          <a:bodyPr/>
          <a:lstStyle/>
          <a:p>
            <a:pPr>
              <a:defRPr/>
            </a:pPr>
            <a:endParaRPr lang="en-US" dirty="0"/>
          </a:p>
        </p:txBody>
      </p:sp>
      <p:sp>
        <p:nvSpPr>
          <p:cNvPr id="4" name="Slide Number Placeholder 3">
            <a:extLst>
              <a:ext uri="{FF2B5EF4-FFF2-40B4-BE49-F238E27FC236}">
                <a16:creationId xmlns:a16="http://schemas.microsoft.com/office/drawing/2014/main" id="{18E9A4D4-0D89-4096-94AF-FD08951104D3}"/>
              </a:ext>
            </a:extLst>
          </p:cNvPr>
          <p:cNvSpPr>
            <a:spLocks noGrp="1"/>
          </p:cNvSpPr>
          <p:nvPr>
            <p:ph type="sldNum" sz="quarter" idx="10"/>
          </p:nvPr>
        </p:nvSpPr>
        <p:spPr/>
        <p:txBody>
          <a:bodyPr/>
          <a:lstStyle/>
          <a:p>
            <a:pPr>
              <a:defRPr/>
            </a:pPr>
            <a:fld id="{D15A0EE8-9CEE-416A-A405-B34BD645285B}" type="slidenum">
              <a:rPr lang="en-US" smtClean="0"/>
              <a:pPr>
                <a:defRPr/>
              </a:pPr>
              <a:t>32</a:t>
            </a:fld>
            <a:endParaRPr lang="en-US" dirty="0"/>
          </a:p>
        </p:txBody>
      </p:sp>
      <p:sp>
        <p:nvSpPr>
          <p:cNvPr id="6" name="TextBox 5">
            <a:extLst>
              <a:ext uri="{FF2B5EF4-FFF2-40B4-BE49-F238E27FC236}">
                <a16:creationId xmlns:a16="http://schemas.microsoft.com/office/drawing/2014/main" id="{4EB2CB58-25BC-4D9A-B711-7AEDAE3D49CB}"/>
              </a:ext>
            </a:extLst>
          </p:cNvPr>
          <p:cNvSpPr txBox="1"/>
          <p:nvPr/>
        </p:nvSpPr>
        <p:spPr>
          <a:xfrm>
            <a:off x="476127" y="1295400"/>
            <a:ext cx="8134473" cy="1569660"/>
          </a:xfrm>
          <a:prstGeom prst="rect">
            <a:avLst/>
          </a:prstGeom>
          <a:noFill/>
        </p:spPr>
        <p:txBody>
          <a:bodyPr wrap="square" rtlCol="0">
            <a:spAutoFit/>
          </a:bodyPr>
          <a:lstStyle/>
          <a:p>
            <a:r>
              <a:rPr lang="en-US" sz="2400" dirty="0"/>
              <a:t>Two African American families filed complaints about discrimination at Palmer High School.</a:t>
            </a:r>
          </a:p>
          <a:p>
            <a:r>
              <a:rPr lang="en-US" sz="2400" dirty="0"/>
              <a:t>In response, the </a:t>
            </a:r>
            <a:r>
              <a:rPr lang="en-US" sz="2400" i="1" dirty="0"/>
              <a:t>Anchorage Daily News </a:t>
            </a:r>
            <a:r>
              <a:rPr lang="en-US" sz="2400" dirty="0"/>
              <a:t>interviewed Mat-</a:t>
            </a:r>
            <a:r>
              <a:rPr lang="en-US" sz="2400" dirty="0" err="1"/>
              <a:t>Su</a:t>
            </a:r>
            <a:r>
              <a:rPr lang="en-US" sz="2400" dirty="0"/>
              <a:t> area high school students. Some of their responses:</a:t>
            </a:r>
          </a:p>
        </p:txBody>
      </p:sp>
      <p:sp>
        <p:nvSpPr>
          <p:cNvPr id="2" name="TextBox 1">
            <a:extLst>
              <a:ext uri="{FF2B5EF4-FFF2-40B4-BE49-F238E27FC236}">
                <a16:creationId xmlns:a16="http://schemas.microsoft.com/office/drawing/2014/main" id="{2472D046-E15B-4063-9DB6-97F30207AC35}"/>
              </a:ext>
            </a:extLst>
          </p:cNvPr>
          <p:cNvSpPr txBox="1"/>
          <p:nvPr/>
        </p:nvSpPr>
        <p:spPr>
          <a:xfrm>
            <a:off x="566614" y="3278032"/>
            <a:ext cx="7891586" cy="1015663"/>
          </a:xfrm>
          <a:prstGeom prst="rect">
            <a:avLst/>
          </a:prstGeom>
          <a:noFill/>
        </p:spPr>
        <p:txBody>
          <a:bodyPr wrap="square" rtlCol="0">
            <a:spAutoFit/>
          </a:bodyPr>
          <a:lstStyle/>
          <a:p>
            <a:r>
              <a:rPr lang="en-US" sz="2000" b="1" i="1" dirty="0"/>
              <a:t>“They call me, ‘Hey, Native’ or ‘Hey, n-----,’ and I'm not even black. Like just the things they say to me are, like, I think are racist. But I'm not, like I'm so used to it that I'm not offended by it anymore.</a:t>
            </a:r>
          </a:p>
        </p:txBody>
      </p:sp>
      <p:sp>
        <p:nvSpPr>
          <p:cNvPr id="5" name="TextBox 4">
            <a:extLst>
              <a:ext uri="{FF2B5EF4-FFF2-40B4-BE49-F238E27FC236}">
                <a16:creationId xmlns:a16="http://schemas.microsoft.com/office/drawing/2014/main" id="{EC8C1530-0A29-458F-A891-7D8FC0E3A6C8}"/>
              </a:ext>
            </a:extLst>
          </p:cNvPr>
          <p:cNvSpPr txBox="1"/>
          <p:nvPr/>
        </p:nvSpPr>
        <p:spPr>
          <a:xfrm>
            <a:off x="6150749" y="4257162"/>
            <a:ext cx="2185214" cy="246221"/>
          </a:xfrm>
          <a:prstGeom prst="rect">
            <a:avLst/>
          </a:prstGeom>
          <a:noFill/>
        </p:spPr>
        <p:txBody>
          <a:bodyPr wrap="none" rtlCol="0">
            <a:spAutoFit/>
          </a:bodyPr>
          <a:lstStyle/>
          <a:p>
            <a:r>
              <a:rPr lang="en-US" sz="1000" dirty="0"/>
              <a:t>Jamie Christensen, Colony High School</a:t>
            </a:r>
          </a:p>
        </p:txBody>
      </p:sp>
      <p:sp>
        <p:nvSpPr>
          <p:cNvPr id="9" name="TextBox 8">
            <a:extLst>
              <a:ext uri="{FF2B5EF4-FFF2-40B4-BE49-F238E27FC236}">
                <a16:creationId xmlns:a16="http://schemas.microsoft.com/office/drawing/2014/main" id="{FD2F04E5-96EB-4A05-8552-9354BF18D850}"/>
              </a:ext>
            </a:extLst>
          </p:cNvPr>
          <p:cNvSpPr txBox="1"/>
          <p:nvPr/>
        </p:nvSpPr>
        <p:spPr>
          <a:xfrm>
            <a:off x="566614" y="4781747"/>
            <a:ext cx="7769349" cy="1015663"/>
          </a:xfrm>
          <a:prstGeom prst="rect">
            <a:avLst/>
          </a:prstGeom>
          <a:noFill/>
        </p:spPr>
        <p:txBody>
          <a:bodyPr wrap="square" rtlCol="0">
            <a:spAutoFit/>
          </a:bodyPr>
          <a:lstStyle/>
          <a:p>
            <a:r>
              <a:rPr lang="en-US" sz="2000" b="1" i="1" dirty="0"/>
              <a:t> “I believe a lot of people discriminate against Alaska Natives. I mean there's just so many jokes always flying around ... like the stereotypes of them all being drunks is one.”</a:t>
            </a:r>
          </a:p>
        </p:txBody>
      </p:sp>
      <p:sp>
        <p:nvSpPr>
          <p:cNvPr id="10" name="TextBox 9">
            <a:extLst>
              <a:ext uri="{FF2B5EF4-FFF2-40B4-BE49-F238E27FC236}">
                <a16:creationId xmlns:a16="http://schemas.microsoft.com/office/drawing/2014/main" id="{80C5204E-7BD5-4FCE-9A8D-A2FD68ED5084}"/>
              </a:ext>
            </a:extLst>
          </p:cNvPr>
          <p:cNvSpPr txBox="1"/>
          <p:nvPr/>
        </p:nvSpPr>
        <p:spPr>
          <a:xfrm>
            <a:off x="6013874" y="5621179"/>
            <a:ext cx="2180405" cy="246221"/>
          </a:xfrm>
          <a:prstGeom prst="rect">
            <a:avLst/>
          </a:prstGeom>
          <a:noFill/>
        </p:spPr>
        <p:txBody>
          <a:bodyPr wrap="none" rtlCol="0">
            <a:spAutoFit/>
          </a:bodyPr>
          <a:lstStyle/>
          <a:p>
            <a:r>
              <a:rPr lang="en-US" sz="1000" dirty="0"/>
              <a:t>Dmitry </a:t>
            </a:r>
            <a:r>
              <a:rPr lang="en-US" sz="1000" dirty="0" err="1"/>
              <a:t>Muzechuk</a:t>
            </a:r>
            <a:r>
              <a:rPr lang="en-US" sz="1000" dirty="0"/>
              <a:t>, Wasilla High School</a:t>
            </a:r>
          </a:p>
        </p:txBody>
      </p:sp>
    </p:spTree>
    <p:extLst>
      <p:ext uri="{BB962C8B-B14F-4D97-AF65-F5344CB8AC3E}">
        <p14:creationId xmlns:p14="http://schemas.microsoft.com/office/powerpoint/2010/main" val="378888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noAutofit/>
          </a:bodyPr>
          <a:lstStyle/>
          <a:p>
            <a:pPr eaLnBrk="1" hangingPunct="1"/>
            <a:r>
              <a:rPr lang="en-US" altLang="en-US" sz="4000" dirty="0"/>
              <a:t>Racism Persists – in Mat-</a:t>
            </a:r>
            <a:r>
              <a:rPr lang="en-US" altLang="en-US" sz="4000" dirty="0" err="1"/>
              <a:t>Su</a:t>
            </a:r>
            <a:r>
              <a:rPr lang="en-US" altLang="en-US" sz="4000" dirty="0"/>
              <a:t> Workplaces</a:t>
            </a:r>
          </a:p>
        </p:txBody>
      </p:sp>
      <p:sp>
        <p:nvSpPr>
          <p:cNvPr id="2" name="Content Placeholder 1">
            <a:extLst>
              <a:ext uri="{FF2B5EF4-FFF2-40B4-BE49-F238E27FC236}">
                <a16:creationId xmlns:a16="http://schemas.microsoft.com/office/drawing/2014/main" id="{F07B813D-4964-4022-8EC7-A15801B3B1F1}"/>
              </a:ext>
            </a:extLst>
          </p:cNvPr>
          <p:cNvSpPr>
            <a:spLocks noGrp="1"/>
          </p:cNvSpPr>
          <p:nvPr>
            <p:ph idx="1"/>
          </p:nvPr>
        </p:nvSpPr>
        <p:spPr/>
        <p:txBody>
          <a:bodyPr/>
          <a:lstStyle/>
          <a:p>
            <a:pPr marL="285750" indent="-285750"/>
            <a:r>
              <a:rPr lang="en-US" sz="2800" dirty="0"/>
              <a:t>In 2008, the day after MLK Day, African American MEA employee Donte Kelly </a:t>
            </a:r>
            <a:r>
              <a:rPr lang="en-US" sz="2800" dirty="0">
                <a:solidFill>
                  <a:srgbClr val="FAAF40"/>
                </a:solidFill>
              </a:rPr>
              <a:t>discovered a noose placed on his desk</a:t>
            </a:r>
            <a:r>
              <a:rPr lang="en-US" sz="2800" dirty="0"/>
              <a:t>. The coworker who placed the noose was later promoted to be his supervisor.</a:t>
            </a:r>
          </a:p>
          <a:p>
            <a:pPr marL="285750" indent="-285750"/>
            <a:r>
              <a:rPr lang="en-US" sz="2800" dirty="0"/>
              <a:t>This was the latest in a series of racial incidents experienced by Kelly including racial comments and a failure to promote.</a:t>
            </a:r>
          </a:p>
          <a:p>
            <a:pPr marL="285750" indent="-285750"/>
            <a:r>
              <a:rPr lang="en-US" sz="2800" dirty="0"/>
              <a:t>Kelly filed a discrimination lawsuit against MEA in 2009 with an unknown outcome.</a:t>
            </a:r>
          </a:p>
          <a:p>
            <a:endParaRPr lang="en-US" sz="2800" dirty="0"/>
          </a:p>
        </p:txBody>
      </p:sp>
      <p:sp>
        <p:nvSpPr>
          <p:cNvPr id="4" name="Slide Number Placeholder 3">
            <a:extLst>
              <a:ext uri="{FF2B5EF4-FFF2-40B4-BE49-F238E27FC236}">
                <a16:creationId xmlns:a16="http://schemas.microsoft.com/office/drawing/2014/main" id="{18E9A4D4-0D89-4096-94AF-FD08951104D3}"/>
              </a:ext>
            </a:extLst>
          </p:cNvPr>
          <p:cNvSpPr>
            <a:spLocks noGrp="1"/>
          </p:cNvSpPr>
          <p:nvPr>
            <p:ph type="sldNum" sz="quarter" idx="10"/>
          </p:nvPr>
        </p:nvSpPr>
        <p:spPr/>
        <p:txBody>
          <a:bodyPr/>
          <a:lstStyle/>
          <a:p>
            <a:pPr>
              <a:defRPr/>
            </a:pPr>
            <a:fld id="{D15A0EE8-9CEE-416A-A405-B34BD645285B}" type="slidenum">
              <a:rPr lang="en-US" smtClean="0"/>
              <a:pPr>
                <a:defRPr/>
              </a:pPr>
              <a:t>33</a:t>
            </a:fld>
            <a:endParaRPr lang="en-US" dirty="0"/>
          </a:p>
        </p:txBody>
      </p:sp>
      <p:sp>
        <p:nvSpPr>
          <p:cNvPr id="3" name="Footer Placeholder 2">
            <a:extLst>
              <a:ext uri="{FF2B5EF4-FFF2-40B4-BE49-F238E27FC236}">
                <a16:creationId xmlns:a16="http://schemas.microsoft.com/office/drawing/2014/main" id="{8287C062-CBA2-4244-BCE9-5455DEB5D94D}"/>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818066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471488" y="274638"/>
            <a:ext cx="8382000" cy="971550"/>
          </a:xfrm>
        </p:spPr>
        <p:txBody>
          <a:bodyPr>
            <a:noAutofit/>
          </a:bodyPr>
          <a:lstStyle/>
          <a:p>
            <a:pPr eaLnBrk="1" hangingPunct="1"/>
            <a:r>
              <a:rPr lang="en-US" altLang="en-US" sz="4000" dirty="0"/>
              <a:t>1980-2020: Rise of Militia/Hate Groups in Mat-</a:t>
            </a:r>
            <a:r>
              <a:rPr lang="en-US" altLang="en-US" sz="4000" dirty="0" err="1"/>
              <a:t>Su</a:t>
            </a:r>
            <a:endParaRPr lang="en-US" altLang="en-US" sz="4000" dirty="0"/>
          </a:p>
        </p:txBody>
      </p:sp>
      <p:sp>
        <p:nvSpPr>
          <p:cNvPr id="3" name="Footer Placeholder 2">
            <a:extLst>
              <a:ext uri="{FF2B5EF4-FFF2-40B4-BE49-F238E27FC236}">
                <a16:creationId xmlns:a16="http://schemas.microsoft.com/office/drawing/2014/main" id="{8287C062-CBA2-4244-BCE9-5455DEB5D94D}"/>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18E9A4D4-0D89-4096-94AF-FD08951104D3}"/>
              </a:ext>
            </a:extLst>
          </p:cNvPr>
          <p:cNvSpPr>
            <a:spLocks noGrp="1"/>
          </p:cNvSpPr>
          <p:nvPr>
            <p:ph type="sldNum" sz="quarter" idx="10"/>
          </p:nvPr>
        </p:nvSpPr>
        <p:spPr/>
        <p:txBody>
          <a:bodyPr/>
          <a:lstStyle/>
          <a:p>
            <a:pPr>
              <a:defRPr/>
            </a:pPr>
            <a:fld id="{D15A0EE8-9CEE-416A-A405-B34BD645285B}" type="slidenum">
              <a:rPr lang="en-US" smtClean="0"/>
              <a:pPr>
                <a:defRPr/>
              </a:pPr>
              <a:t>34</a:t>
            </a:fld>
            <a:endParaRPr lang="en-US" dirty="0"/>
          </a:p>
        </p:txBody>
      </p:sp>
      <p:sp>
        <p:nvSpPr>
          <p:cNvPr id="2" name="TextBox 1">
            <a:extLst>
              <a:ext uri="{FF2B5EF4-FFF2-40B4-BE49-F238E27FC236}">
                <a16:creationId xmlns:a16="http://schemas.microsoft.com/office/drawing/2014/main" id="{A86D93C3-F058-4CD9-B18A-8CA7FA31CDA4}"/>
              </a:ext>
            </a:extLst>
          </p:cNvPr>
          <p:cNvSpPr txBox="1"/>
          <p:nvPr/>
        </p:nvSpPr>
        <p:spPr>
          <a:xfrm>
            <a:off x="464391" y="1459336"/>
            <a:ext cx="4743398"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t>1980: Former Ku Klux Klan Grand Wizard David Duke attempts to create a National Association for the Advancement of White People based in Anchorage</a:t>
            </a:r>
          </a:p>
          <a:p>
            <a:pPr marL="342900" indent="-342900">
              <a:buFont typeface="Arial" panose="020B0604020202020204" pitchFamily="34" charset="0"/>
              <a:buChar char="•"/>
            </a:pPr>
            <a:r>
              <a:rPr lang="en-US" sz="2000" dirty="0"/>
              <a:t>2020: Southern Poverty Law Center lists four hate groups and ten other anti-government militia groups in Alaska, including the prominent South Central Patriots based in Wasilla. </a:t>
            </a:r>
          </a:p>
          <a:p>
            <a:pPr marL="342900" indent="-342900">
              <a:buFont typeface="Arial" panose="020B0604020202020204" pitchFamily="34" charset="0"/>
              <a:buChar char="•"/>
            </a:pPr>
            <a:r>
              <a:rPr lang="en-US" sz="2000" dirty="0"/>
              <a:t>South Central Patriot leadership admits to infiltrating social justice demonstrations such as Black Lives Matter rallies. </a:t>
            </a:r>
          </a:p>
        </p:txBody>
      </p:sp>
      <p:pic>
        <p:nvPicPr>
          <p:cNvPr id="6" name="Picture 5" descr="A person standing in front of a tent&#10;&#10;Description automatically generated">
            <a:extLst>
              <a:ext uri="{FF2B5EF4-FFF2-40B4-BE49-F238E27FC236}">
                <a16:creationId xmlns:a16="http://schemas.microsoft.com/office/drawing/2014/main" id="{C4846C6C-D3DA-4D88-84A3-2341D98E415D}"/>
              </a:ext>
            </a:extLst>
          </p:cNvPr>
          <p:cNvPicPr>
            <a:picLocks noChangeAspect="1"/>
          </p:cNvPicPr>
          <p:nvPr/>
        </p:nvPicPr>
        <p:blipFill rotWithShape="1">
          <a:blip r:embed="rId3">
            <a:extLst>
              <a:ext uri="{28A0092B-C50C-407E-A947-70E740481C1C}">
                <a14:useLocalDpi xmlns:a14="http://schemas.microsoft.com/office/drawing/2010/main" val="0"/>
              </a:ext>
            </a:extLst>
          </a:blip>
          <a:srcRect l="12407" t="15073" r="6304" b="13714"/>
          <a:stretch/>
        </p:blipFill>
        <p:spPr>
          <a:xfrm>
            <a:off x="5410200" y="1450371"/>
            <a:ext cx="2819400" cy="3581400"/>
          </a:xfrm>
          <a:prstGeom prst="rect">
            <a:avLst/>
          </a:prstGeom>
        </p:spPr>
      </p:pic>
      <p:sp>
        <p:nvSpPr>
          <p:cNvPr id="7" name="TextBox 6">
            <a:extLst>
              <a:ext uri="{FF2B5EF4-FFF2-40B4-BE49-F238E27FC236}">
                <a16:creationId xmlns:a16="http://schemas.microsoft.com/office/drawing/2014/main" id="{E11AD4B9-38AA-4B0C-B3C9-01EC2BE67975}"/>
              </a:ext>
            </a:extLst>
          </p:cNvPr>
          <p:cNvSpPr txBox="1"/>
          <p:nvPr/>
        </p:nvSpPr>
        <p:spPr>
          <a:xfrm>
            <a:off x="5410200" y="5031771"/>
            <a:ext cx="2819400" cy="400110"/>
          </a:xfrm>
          <a:prstGeom prst="rect">
            <a:avLst/>
          </a:prstGeom>
          <a:noFill/>
        </p:spPr>
        <p:txBody>
          <a:bodyPr wrap="square" rtlCol="0">
            <a:spAutoFit/>
          </a:bodyPr>
          <a:lstStyle/>
          <a:p>
            <a:r>
              <a:rPr lang="en-US" sz="1000" dirty="0"/>
              <a:t>John Root, founder South Central Patriots, Southern Poverty Law Center</a:t>
            </a:r>
          </a:p>
        </p:txBody>
      </p:sp>
    </p:spTree>
    <p:extLst>
      <p:ext uri="{BB962C8B-B14F-4D97-AF65-F5344CB8AC3E}">
        <p14:creationId xmlns:p14="http://schemas.microsoft.com/office/powerpoint/2010/main" val="4209805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normAutofit fontScale="90000"/>
          </a:bodyPr>
          <a:lstStyle/>
          <a:p>
            <a:pPr eaLnBrk="1" hangingPunct="1"/>
            <a:r>
              <a:rPr lang="en-US" altLang="en-US" dirty="0"/>
              <a:t>1794: Russians and Dena’ina Women</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4</a:t>
            </a:fld>
            <a:endParaRPr lang="en-US" dirty="0"/>
          </a:p>
        </p:txBody>
      </p:sp>
      <p:sp>
        <p:nvSpPr>
          <p:cNvPr id="3" name="TextBox 2">
            <a:extLst>
              <a:ext uri="{FF2B5EF4-FFF2-40B4-BE49-F238E27FC236}">
                <a16:creationId xmlns:a16="http://schemas.microsoft.com/office/drawing/2014/main" id="{2BBDD5AA-B143-4A65-9CCB-A70FEE31F329}"/>
              </a:ext>
            </a:extLst>
          </p:cNvPr>
          <p:cNvSpPr txBox="1"/>
          <p:nvPr/>
        </p:nvSpPr>
        <p:spPr>
          <a:xfrm>
            <a:off x="477837" y="3752631"/>
            <a:ext cx="7858125" cy="1785104"/>
          </a:xfrm>
          <a:prstGeom prst="rect">
            <a:avLst/>
          </a:prstGeom>
          <a:noFill/>
        </p:spPr>
        <p:txBody>
          <a:bodyPr wrap="square" rtlCol="0">
            <a:spAutoFit/>
          </a:bodyPr>
          <a:lstStyle/>
          <a:p>
            <a:r>
              <a:rPr lang="en-US" sz="2200" b="1" i="1" dirty="0"/>
              <a:t>“A long time ago some Russians came up the river. They stole some women and raped them. We couldn’t fight them, they had guns. So we decided what to do. The men waited until nighttime, and after they had gone to sleep, they attacked and killed every last one of them.” </a:t>
            </a:r>
          </a:p>
        </p:txBody>
      </p:sp>
      <p:sp>
        <p:nvSpPr>
          <p:cNvPr id="7" name="TextBox 6">
            <a:extLst>
              <a:ext uri="{FF2B5EF4-FFF2-40B4-BE49-F238E27FC236}">
                <a16:creationId xmlns:a16="http://schemas.microsoft.com/office/drawing/2014/main" id="{EB4A8C89-6247-4C5F-841B-AAE0DAF3AA35}"/>
              </a:ext>
            </a:extLst>
          </p:cNvPr>
          <p:cNvSpPr txBox="1"/>
          <p:nvPr/>
        </p:nvSpPr>
        <p:spPr>
          <a:xfrm>
            <a:off x="5821514" y="5331221"/>
            <a:ext cx="2372765" cy="246221"/>
          </a:xfrm>
          <a:prstGeom prst="rect">
            <a:avLst/>
          </a:prstGeom>
          <a:noFill/>
        </p:spPr>
        <p:txBody>
          <a:bodyPr wrap="none" rtlCol="0">
            <a:spAutoFit/>
          </a:bodyPr>
          <a:lstStyle/>
          <a:p>
            <a:r>
              <a:rPr lang="en-US" sz="1000" dirty="0"/>
              <a:t>Katherine Wade, recounted by Rain Wade</a:t>
            </a:r>
          </a:p>
        </p:txBody>
      </p:sp>
      <p:sp>
        <p:nvSpPr>
          <p:cNvPr id="5" name="TextBox 4">
            <a:extLst>
              <a:ext uri="{FF2B5EF4-FFF2-40B4-BE49-F238E27FC236}">
                <a16:creationId xmlns:a16="http://schemas.microsoft.com/office/drawing/2014/main" id="{7CDA0A3A-943B-453B-ACF9-E1737D700196}"/>
              </a:ext>
            </a:extLst>
          </p:cNvPr>
          <p:cNvSpPr txBox="1"/>
          <p:nvPr/>
        </p:nvSpPr>
        <p:spPr>
          <a:xfrm>
            <a:off x="477838" y="1308874"/>
            <a:ext cx="8049418"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Russian settlers in Alaska frequently abducted </a:t>
            </a:r>
            <a:r>
              <a:rPr lang="en-US" sz="2400" dirty="0" err="1"/>
              <a:t>Dena’ina</a:t>
            </a:r>
            <a:r>
              <a:rPr lang="en-US" sz="2400" dirty="0"/>
              <a:t> women.</a:t>
            </a:r>
          </a:p>
          <a:p>
            <a:pPr marL="285750" indent="-285750">
              <a:buFont typeface="Arial" panose="020B0604020202020204" pitchFamily="34" charset="0"/>
              <a:buChar char="•"/>
            </a:pPr>
            <a:r>
              <a:rPr lang="en-US" sz="2400" dirty="0"/>
              <a:t>In 1794, the British explorer George Vancouver identified 23 buildings at Fort Nikolaevskaia (modern day Kenai) as “the residence of such of the natives as were the companions, or the immediate attendants of the Russians.”</a:t>
            </a:r>
          </a:p>
        </p:txBody>
      </p:sp>
    </p:spTree>
    <p:extLst>
      <p:ext uri="{BB962C8B-B14F-4D97-AF65-F5344CB8AC3E}">
        <p14:creationId xmlns:p14="http://schemas.microsoft.com/office/powerpoint/2010/main" val="2950272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normAutofit fontScale="90000"/>
          </a:bodyPr>
          <a:lstStyle/>
          <a:p>
            <a:pPr eaLnBrk="1" hangingPunct="1"/>
            <a:r>
              <a:rPr lang="en-US" altLang="en-US" dirty="0"/>
              <a:t>1834-1860: Russian Exploration of Mat-Su </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5</a:t>
            </a:fld>
            <a:endParaRPr lang="en-US" dirty="0"/>
          </a:p>
        </p:txBody>
      </p:sp>
      <p:sp>
        <p:nvSpPr>
          <p:cNvPr id="10" name="TextBox 9">
            <a:extLst>
              <a:ext uri="{FF2B5EF4-FFF2-40B4-BE49-F238E27FC236}">
                <a16:creationId xmlns:a16="http://schemas.microsoft.com/office/drawing/2014/main" id="{EED25410-7545-427D-8DDE-749702B6EA23}"/>
              </a:ext>
            </a:extLst>
          </p:cNvPr>
          <p:cNvSpPr txBox="1"/>
          <p:nvPr/>
        </p:nvSpPr>
        <p:spPr>
          <a:xfrm>
            <a:off x="466725" y="1392852"/>
            <a:ext cx="3800475"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1834: Vassili Malakoff travels up the Susitna River for the Russian-American Company, seeking exploitable resources, navigable passages, and possible settlement sites. This marked the beginning of colonial intrusion into the Mat-</a:t>
            </a:r>
            <a:r>
              <a:rPr lang="en-US" sz="2000" dirty="0" err="1"/>
              <a:t>Su</a:t>
            </a:r>
            <a:r>
              <a:rPr lang="en-US" sz="2000" dirty="0"/>
              <a:t> region.</a:t>
            </a:r>
          </a:p>
          <a:p>
            <a:pPr marL="285750" indent="-285750">
              <a:buFont typeface="Arial" panose="020B0604020202020204" pitchFamily="34" charset="0"/>
              <a:buChar char="•"/>
            </a:pPr>
            <a:r>
              <a:rPr lang="en-US" sz="2000" dirty="0"/>
              <a:t>1860: By this time, Russian maps show the courses of the Matanuska and Susitna Rivers.</a:t>
            </a:r>
          </a:p>
        </p:txBody>
      </p:sp>
      <p:pic>
        <p:nvPicPr>
          <p:cNvPr id="6" name="Picture 5" descr="A close up of text on a white background&#10;&#10;Description automatically generated">
            <a:extLst>
              <a:ext uri="{FF2B5EF4-FFF2-40B4-BE49-F238E27FC236}">
                <a16:creationId xmlns:a16="http://schemas.microsoft.com/office/drawing/2014/main" id="{73CA7673-1054-4088-B22B-89B6AC41B126}"/>
              </a:ext>
            </a:extLst>
          </p:cNvPr>
          <p:cNvPicPr>
            <a:picLocks noChangeAspect="1"/>
          </p:cNvPicPr>
          <p:nvPr/>
        </p:nvPicPr>
        <p:blipFill rotWithShape="1">
          <a:blip r:embed="rId3">
            <a:extLst>
              <a:ext uri="{28A0092B-C50C-407E-A947-70E740481C1C}">
                <a14:useLocalDpi xmlns:a14="http://schemas.microsoft.com/office/drawing/2010/main" val="0"/>
              </a:ext>
            </a:extLst>
          </a:blip>
          <a:srcRect l="1" r="2212"/>
          <a:stretch/>
        </p:blipFill>
        <p:spPr>
          <a:xfrm>
            <a:off x="4370952" y="1294606"/>
            <a:ext cx="4590134" cy="3406204"/>
          </a:xfrm>
          <a:prstGeom prst="rect">
            <a:avLst/>
          </a:prstGeom>
        </p:spPr>
      </p:pic>
      <p:sp>
        <p:nvSpPr>
          <p:cNvPr id="9" name="TextBox 8">
            <a:extLst>
              <a:ext uri="{FF2B5EF4-FFF2-40B4-BE49-F238E27FC236}">
                <a16:creationId xmlns:a16="http://schemas.microsoft.com/office/drawing/2014/main" id="{A9BC48B2-2FC2-46F8-8BDC-E656D162EB6F}"/>
              </a:ext>
            </a:extLst>
          </p:cNvPr>
          <p:cNvSpPr txBox="1"/>
          <p:nvPr/>
        </p:nvSpPr>
        <p:spPr>
          <a:xfrm flipH="1">
            <a:off x="4370948" y="4652392"/>
            <a:ext cx="4590136" cy="400110"/>
          </a:xfrm>
          <a:prstGeom prst="rect">
            <a:avLst/>
          </a:prstGeom>
          <a:noFill/>
        </p:spPr>
        <p:txBody>
          <a:bodyPr wrap="square" rtlCol="0">
            <a:spAutoFit/>
          </a:bodyPr>
          <a:lstStyle/>
          <a:p>
            <a:r>
              <a:rPr lang="en-US" sz="1000" dirty="0"/>
              <a:t>Map of Russian exploration on the north west coast of America, 1760-1769, English copy of Russian original, University of Alaska Fairbanks </a:t>
            </a:r>
          </a:p>
        </p:txBody>
      </p:sp>
    </p:spTree>
    <p:extLst>
      <p:ext uri="{BB962C8B-B14F-4D97-AF65-F5344CB8AC3E}">
        <p14:creationId xmlns:p14="http://schemas.microsoft.com/office/powerpoint/2010/main" val="1642338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CB29F-B501-4EC0-A4E8-1F9448D44F19}"/>
              </a:ext>
            </a:extLst>
          </p:cNvPr>
          <p:cNvSpPr>
            <a:spLocks noGrp="1"/>
          </p:cNvSpPr>
          <p:nvPr>
            <p:ph type="title"/>
          </p:nvPr>
        </p:nvSpPr>
        <p:spPr>
          <a:xfrm>
            <a:off x="471488" y="274638"/>
            <a:ext cx="8229600" cy="971550"/>
          </a:xfrm>
        </p:spPr>
        <p:txBody>
          <a:bodyPr wrap="square" anchor="ctr">
            <a:normAutofit/>
          </a:bodyPr>
          <a:lstStyle/>
          <a:p>
            <a:r>
              <a:rPr lang="en-US" dirty="0"/>
              <a:t>Mid-1800s: Chief </a:t>
            </a:r>
            <a:r>
              <a:rPr lang="en-US" dirty="0" err="1"/>
              <a:t>Visilla</a:t>
            </a:r>
            <a:endParaRPr lang="en-US" dirty="0"/>
          </a:p>
        </p:txBody>
      </p:sp>
      <p:sp>
        <p:nvSpPr>
          <p:cNvPr id="3" name="Content Placeholder 2">
            <a:extLst>
              <a:ext uri="{FF2B5EF4-FFF2-40B4-BE49-F238E27FC236}">
                <a16:creationId xmlns:a16="http://schemas.microsoft.com/office/drawing/2014/main" id="{39652016-AF41-45C6-9244-02F0BEEF1AF2}"/>
              </a:ext>
            </a:extLst>
          </p:cNvPr>
          <p:cNvSpPr>
            <a:spLocks noGrp="1"/>
          </p:cNvSpPr>
          <p:nvPr>
            <p:ph sz="half" idx="1"/>
          </p:nvPr>
        </p:nvSpPr>
        <p:spPr>
          <a:xfrm>
            <a:off x="457200" y="1246188"/>
            <a:ext cx="4038600" cy="4216539"/>
          </a:xfrm>
          <a:noFill/>
        </p:spPr>
        <p:txBody>
          <a:bodyPr wrap="square" rtlCol="0">
            <a:spAutoFit/>
          </a:bodyPr>
          <a:lstStyle/>
          <a:p>
            <a:pPr marL="285750" indent="-285750">
              <a:spcBef>
                <a:spcPct val="0"/>
              </a:spcBef>
            </a:pPr>
            <a:r>
              <a:rPr lang="en-US" sz="2400" dirty="0" err="1">
                <a:solidFill>
                  <a:srgbClr val="FAAF40"/>
                </a:solidFill>
                <a:latin typeface="Calibri" panose="020F0502020204030204" pitchFamily="34" charset="0"/>
                <a:ea typeface="+mn-ea"/>
                <a:cs typeface="+mn-cs"/>
              </a:rPr>
              <a:t>Visilla</a:t>
            </a:r>
            <a:r>
              <a:rPr lang="en-US" sz="2400" dirty="0">
                <a:latin typeface="Calibri" panose="020F0502020204030204" pitchFamily="34" charset="0"/>
                <a:ea typeface="+mn-ea"/>
                <a:cs typeface="+mn-cs"/>
              </a:rPr>
              <a:t>, the </a:t>
            </a:r>
            <a:r>
              <a:rPr lang="en-US" sz="2400" dirty="0" err="1">
                <a:latin typeface="Calibri" panose="020F0502020204030204" pitchFamily="34" charset="0"/>
                <a:ea typeface="+mn-ea"/>
                <a:cs typeface="+mn-cs"/>
              </a:rPr>
              <a:t>Qesh’qa</a:t>
            </a:r>
            <a:r>
              <a:rPr lang="en-US" sz="2400" dirty="0">
                <a:latin typeface="Calibri" panose="020F0502020204030204" pitchFamily="34" charset="0"/>
                <a:ea typeface="+mn-ea"/>
                <a:cs typeface="+mn-cs"/>
              </a:rPr>
              <a:t> or </a:t>
            </a:r>
            <a:r>
              <a:rPr lang="en-US" sz="2400" dirty="0" err="1">
                <a:latin typeface="Calibri" panose="020F0502020204030204" pitchFamily="34" charset="0"/>
                <a:ea typeface="+mn-ea"/>
                <a:cs typeface="+mn-cs"/>
              </a:rPr>
              <a:t>Bente’en</a:t>
            </a:r>
            <a:r>
              <a:rPr lang="en-US" sz="2400" dirty="0">
                <a:latin typeface="Calibri" panose="020F0502020204030204" pitchFamily="34" charset="0"/>
                <a:ea typeface="+mn-ea"/>
                <a:cs typeface="+mn-cs"/>
              </a:rPr>
              <a:t>, Chief of </a:t>
            </a:r>
            <a:r>
              <a:rPr lang="en-US" sz="2400" dirty="0" err="1">
                <a:latin typeface="Calibri" panose="020F0502020204030204" pitchFamily="34" charset="0"/>
                <a:ea typeface="+mn-ea"/>
                <a:cs typeface="+mn-cs"/>
              </a:rPr>
              <a:t>Benteh</a:t>
            </a:r>
            <a:r>
              <a:rPr lang="en-US" sz="2400" dirty="0">
                <a:latin typeface="Calibri" panose="020F0502020204030204" pitchFamily="34" charset="0"/>
                <a:ea typeface="+mn-ea"/>
                <a:cs typeface="+mn-cs"/>
              </a:rPr>
              <a:t> (among the lakes), brokered peace with the Copper River Ahtna; </a:t>
            </a:r>
          </a:p>
          <a:p>
            <a:pPr marL="285750" indent="-285750">
              <a:spcBef>
                <a:spcPct val="0"/>
              </a:spcBef>
            </a:pPr>
            <a:r>
              <a:rPr lang="en-US" sz="2400" dirty="0">
                <a:latin typeface="Calibri" panose="020F0502020204030204" pitchFamily="34" charset="0"/>
                <a:ea typeface="+mn-ea"/>
                <a:cs typeface="+mn-cs"/>
              </a:rPr>
              <a:t>Wrote in Cyrillic, he provided for his people and was well-known as a healer and shaman. </a:t>
            </a:r>
          </a:p>
          <a:p>
            <a:pPr marL="285750" indent="-285750">
              <a:spcBef>
                <a:spcPct val="0"/>
              </a:spcBef>
            </a:pPr>
            <a:r>
              <a:rPr lang="en-US" sz="2400" dirty="0">
                <a:solidFill>
                  <a:srgbClr val="FAAF40"/>
                </a:solidFill>
                <a:latin typeface="Calibri" panose="020F0502020204030204" pitchFamily="34" charset="0"/>
                <a:ea typeface="+mn-ea"/>
                <a:cs typeface="+mn-cs"/>
              </a:rPr>
              <a:t>Wasilla is named after him</a:t>
            </a:r>
            <a:r>
              <a:rPr lang="en-US" sz="2400" dirty="0">
                <a:latin typeface="Calibri" panose="020F0502020204030204" pitchFamily="34" charset="0"/>
                <a:ea typeface="+mn-ea"/>
                <a:cs typeface="+mn-cs"/>
              </a:rPr>
              <a:t>.</a:t>
            </a:r>
          </a:p>
          <a:p>
            <a:pPr marL="285750" indent="-285750">
              <a:spcBef>
                <a:spcPct val="0"/>
              </a:spcBef>
            </a:pPr>
            <a:endParaRPr lang="en-US" sz="2400" dirty="0">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13FB6EF4-3F3A-452F-8D3D-0B75188F396D}"/>
              </a:ext>
            </a:extLst>
          </p:cNvPr>
          <p:cNvPicPr>
            <a:picLocks noChangeAspect="1"/>
          </p:cNvPicPr>
          <p:nvPr/>
        </p:nvPicPr>
        <p:blipFill rotWithShape="1">
          <a:blip r:embed="rId2"/>
          <a:srcRect r="1" b="17540"/>
          <a:stretch/>
        </p:blipFill>
        <p:spPr>
          <a:xfrm>
            <a:off x="4648199" y="1432140"/>
            <a:ext cx="4189419" cy="4668410"/>
          </a:xfrm>
          <a:prstGeom prst="rect">
            <a:avLst/>
          </a:prstGeom>
          <a:noFill/>
        </p:spPr>
      </p:pic>
      <p:sp>
        <p:nvSpPr>
          <p:cNvPr id="4" name="Slide Number Placeholder 3">
            <a:extLst>
              <a:ext uri="{FF2B5EF4-FFF2-40B4-BE49-F238E27FC236}">
                <a16:creationId xmlns:a16="http://schemas.microsoft.com/office/drawing/2014/main" id="{36BF1D3E-D6C8-48BE-8654-65AFF6D85121}"/>
              </a:ext>
            </a:extLst>
          </p:cNvPr>
          <p:cNvSpPr>
            <a:spLocks noGrp="1"/>
          </p:cNvSpPr>
          <p:nvPr>
            <p:ph type="sldNum" sz="quarter" idx="10"/>
          </p:nvPr>
        </p:nvSpPr>
        <p:spPr>
          <a:xfrm>
            <a:off x="7970838" y="6286500"/>
            <a:ext cx="730250" cy="365125"/>
          </a:xfrm>
        </p:spPr>
        <p:txBody>
          <a:bodyPr anchor="ctr">
            <a:normAutofit/>
          </a:bodyPr>
          <a:lstStyle/>
          <a:p>
            <a:pPr>
              <a:spcAft>
                <a:spcPts val="600"/>
              </a:spcAft>
              <a:defRPr/>
            </a:pPr>
            <a:fld id="{D15A0EE8-9CEE-416A-A405-B34BD645285B}" type="slidenum">
              <a:rPr lang="en-US" smtClean="0"/>
              <a:pPr>
                <a:spcAft>
                  <a:spcPts val="600"/>
                </a:spcAft>
                <a:defRPr/>
              </a:pPr>
              <a:t>6</a:t>
            </a:fld>
            <a:endParaRPr lang="en-US"/>
          </a:p>
        </p:txBody>
      </p:sp>
      <p:sp>
        <p:nvSpPr>
          <p:cNvPr id="11" name="Footer Placeholder 5">
            <a:extLst>
              <a:ext uri="{FF2B5EF4-FFF2-40B4-BE49-F238E27FC236}">
                <a16:creationId xmlns:a16="http://schemas.microsoft.com/office/drawing/2014/main" id="{8D64CA1E-8E41-4D1E-AD07-A91981BC57DC}"/>
              </a:ext>
            </a:extLst>
          </p:cNvPr>
          <p:cNvSpPr>
            <a:spLocks noGrp="1"/>
          </p:cNvSpPr>
          <p:nvPr>
            <p:ph type="ftr" sz="quarter" idx="11"/>
          </p:nvPr>
        </p:nvSpPr>
        <p:spPr>
          <a:xfrm>
            <a:off x="2362200" y="6286500"/>
            <a:ext cx="5472113" cy="365125"/>
          </a:xfrm>
        </p:spPr>
        <p:txBody>
          <a:bodyPr/>
          <a:lstStyle/>
          <a:p>
            <a:pPr>
              <a:defRPr/>
            </a:pPr>
            <a:r>
              <a:rPr lang="en-US" dirty="0"/>
              <a:t>Source: Knik Tribal Council</a:t>
            </a:r>
          </a:p>
        </p:txBody>
      </p:sp>
    </p:spTree>
    <p:extLst>
      <p:ext uri="{BB962C8B-B14F-4D97-AF65-F5344CB8AC3E}">
        <p14:creationId xmlns:p14="http://schemas.microsoft.com/office/powerpoint/2010/main" val="3943554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normAutofit fontScale="90000"/>
          </a:bodyPr>
          <a:lstStyle/>
          <a:p>
            <a:pPr eaLnBrk="1" hangingPunct="1"/>
            <a:r>
              <a:rPr lang="en-US" altLang="en-US" sz="4000" dirty="0"/>
              <a:t>Mid-1800s to present: </a:t>
            </a:r>
            <a:br>
              <a:rPr lang="en-US" altLang="en-US" sz="4000" dirty="0"/>
            </a:br>
            <a:r>
              <a:rPr lang="en-US" altLang="en-US" sz="4000" i="1" dirty="0"/>
              <a:t>Sexual Assault by Settlers </a:t>
            </a:r>
          </a:p>
        </p:txBody>
      </p:sp>
      <p:sp>
        <p:nvSpPr>
          <p:cNvPr id="6" name="Content Placeholder 5"/>
          <p:cNvSpPr>
            <a:spLocks noGrp="1"/>
          </p:cNvSpPr>
          <p:nvPr>
            <p:ph idx="1"/>
          </p:nvPr>
        </p:nvSpPr>
        <p:spPr>
          <a:xfrm>
            <a:off x="691357" y="3581400"/>
            <a:ext cx="7361238" cy="2213095"/>
          </a:xfrm>
        </p:spPr>
        <p:txBody>
          <a:bodyPr rtlCol="0">
            <a:normAutofit fontScale="85000" lnSpcReduction="20000"/>
          </a:bodyPr>
          <a:lstStyle/>
          <a:p>
            <a:pPr eaLnBrk="1" fontAlgn="auto" hangingPunct="1">
              <a:spcAft>
                <a:spcPts val="0"/>
              </a:spcAft>
              <a:defRPr/>
            </a:pPr>
            <a:endParaRPr lang="en-US" sz="2200" dirty="0">
              <a:latin typeface="+mn-lt"/>
              <a:ea typeface="+mn-ea"/>
            </a:endParaRPr>
          </a:p>
          <a:p>
            <a:pPr marL="0" indent="0" eaLnBrk="1" fontAlgn="auto" hangingPunct="1">
              <a:spcAft>
                <a:spcPts val="0"/>
              </a:spcAft>
              <a:buNone/>
              <a:defRPr/>
            </a:pPr>
            <a:r>
              <a:rPr lang="en-US" sz="2600" b="1" i="1" dirty="0">
                <a:latin typeface="+mn-lt"/>
                <a:ea typeface="+mn-ea"/>
              </a:rPr>
              <a:t>“I think they wanted to sexually assault us just because we were little Natives.”</a:t>
            </a:r>
          </a:p>
          <a:p>
            <a:pPr marL="0" indent="0" eaLnBrk="1" fontAlgn="auto" hangingPunct="1">
              <a:spcAft>
                <a:spcPts val="0"/>
              </a:spcAft>
              <a:buNone/>
              <a:defRPr/>
            </a:pPr>
            <a:endParaRPr lang="en-US" sz="2600" b="1" i="1" dirty="0">
              <a:latin typeface="+mn-lt"/>
              <a:ea typeface="+mn-ea"/>
            </a:endParaRPr>
          </a:p>
          <a:p>
            <a:pPr marL="0" indent="0" eaLnBrk="1" fontAlgn="auto" hangingPunct="1">
              <a:spcAft>
                <a:spcPts val="0"/>
              </a:spcAft>
              <a:buNone/>
              <a:defRPr/>
            </a:pPr>
            <a:r>
              <a:rPr lang="en-US" sz="2600" b="1" i="1" dirty="0">
                <a:latin typeface="+mn-lt"/>
                <a:ea typeface="+mn-ea"/>
              </a:rPr>
              <a:t>“The Palmer kids start treating them that way, too. Just because they’re Natives they think they just take you out and have sex with you.”</a:t>
            </a:r>
          </a:p>
          <a:p>
            <a:pPr marL="457200" lvl="1" indent="0" eaLnBrk="1" fontAlgn="auto" hangingPunct="1">
              <a:spcAft>
                <a:spcPts val="0"/>
              </a:spcAft>
              <a:buFont typeface="Arial" panose="020B0604020202020204" pitchFamily="34" charset="0"/>
              <a:buNone/>
              <a:defRPr/>
            </a:pPr>
            <a:endParaRPr lang="en-US" sz="2200" dirty="0">
              <a:latin typeface="+mn-lt"/>
              <a:ea typeface="+mn-ea"/>
            </a:endParaRP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7</a:t>
            </a:fld>
            <a:endParaRPr lang="en-US" dirty="0"/>
          </a:p>
        </p:txBody>
      </p:sp>
      <p:sp>
        <p:nvSpPr>
          <p:cNvPr id="3" name="TextBox 2">
            <a:extLst>
              <a:ext uri="{FF2B5EF4-FFF2-40B4-BE49-F238E27FC236}">
                <a16:creationId xmlns:a16="http://schemas.microsoft.com/office/drawing/2014/main" id="{C78A91CB-8556-4A73-9047-B6B8322427D1}"/>
              </a:ext>
            </a:extLst>
          </p:cNvPr>
          <p:cNvSpPr txBox="1"/>
          <p:nvPr/>
        </p:nvSpPr>
        <p:spPr>
          <a:xfrm>
            <a:off x="2952752" y="5705058"/>
            <a:ext cx="5181600" cy="246221"/>
          </a:xfrm>
          <a:prstGeom prst="rect">
            <a:avLst/>
          </a:prstGeom>
          <a:noFill/>
        </p:spPr>
        <p:txBody>
          <a:bodyPr wrap="square" rtlCol="0">
            <a:spAutoFit/>
          </a:bodyPr>
          <a:lstStyle/>
          <a:p>
            <a:r>
              <a:rPr lang="en-US" sz="1000" dirty="0"/>
              <a:t>Katherine Wickersham Wade speaking on her experiences in the 1930s</a:t>
            </a:r>
            <a:r>
              <a:rPr lang="en-US" sz="1000" i="1" dirty="0"/>
              <a:t>, Chickaloon Spirit</a:t>
            </a:r>
          </a:p>
        </p:txBody>
      </p:sp>
      <p:sp>
        <p:nvSpPr>
          <p:cNvPr id="7" name="TextBox 6">
            <a:extLst>
              <a:ext uri="{FF2B5EF4-FFF2-40B4-BE49-F238E27FC236}">
                <a16:creationId xmlns:a16="http://schemas.microsoft.com/office/drawing/2014/main" id="{01D6E557-47F0-4B4D-A8AC-C64C1E673DF3}"/>
              </a:ext>
            </a:extLst>
          </p:cNvPr>
          <p:cNvSpPr txBox="1"/>
          <p:nvPr/>
        </p:nvSpPr>
        <p:spPr>
          <a:xfrm>
            <a:off x="609600" y="1447800"/>
            <a:ext cx="7361238"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Beginning with the arrival of Russian explorers in the mid-19</a:t>
            </a:r>
            <a:r>
              <a:rPr lang="en-US" sz="2000" baseline="30000" dirty="0"/>
              <a:t>th</a:t>
            </a:r>
            <a:r>
              <a:rPr lang="en-US" sz="2000" dirty="0"/>
              <a:t> century, Alaska Native women in the Mat-</a:t>
            </a:r>
            <a:r>
              <a:rPr lang="en-US" sz="2000" dirty="0" err="1"/>
              <a:t>Su</a:t>
            </a:r>
            <a:r>
              <a:rPr lang="en-US" sz="2000" dirty="0"/>
              <a:t> have been preyed upon by colonial explorers and settlers.</a:t>
            </a:r>
          </a:p>
          <a:p>
            <a:pPr marL="285750" indent="-285750">
              <a:buFont typeface="Arial" panose="020B0604020202020204" pitchFamily="34" charset="0"/>
              <a:buChar char="•"/>
            </a:pPr>
            <a:r>
              <a:rPr lang="en-US" sz="2000" dirty="0"/>
              <a:t>Alaska is the most dangerous state for women. Per 2017 data, only 13% of Alaskan sexual assault cases result in an arrest.</a:t>
            </a:r>
          </a:p>
          <a:p>
            <a:pPr marL="285750" indent="-285750">
              <a:buFont typeface="Arial" panose="020B0604020202020204" pitchFamily="34" charset="0"/>
              <a:buChar char="•"/>
            </a:pPr>
            <a:r>
              <a:rPr lang="en-US" sz="2000" dirty="0"/>
              <a:t>Rates for sexual assault and domestic violence against Alaska Native women is up to 10 times the national rate. </a:t>
            </a:r>
          </a:p>
        </p:txBody>
      </p:sp>
    </p:spTree>
    <p:extLst>
      <p:ext uri="{BB962C8B-B14F-4D97-AF65-F5344CB8AC3E}">
        <p14:creationId xmlns:p14="http://schemas.microsoft.com/office/powerpoint/2010/main" val="3380831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pPr eaLnBrk="1" hangingPunct="1"/>
            <a:r>
              <a:rPr lang="en-US" altLang="en-US" dirty="0"/>
              <a:t>Perceptions of Ownership</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8</a:t>
            </a:fld>
            <a:endParaRPr lang="en-US" dirty="0"/>
          </a:p>
        </p:txBody>
      </p:sp>
      <p:sp>
        <p:nvSpPr>
          <p:cNvPr id="3" name="TextBox 2">
            <a:extLst>
              <a:ext uri="{FF2B5EF4-FFF2-40B4-BE49-F238E27FC236}">
                <a16:creationId xmlns:a16="http://schemas.microsoft.com/office/drawing/2014/main" id="{6BAE0C02-F384-4A4E-87EE-1C22330B2307}"/>
              </a:ext>
            </a:extLst>
          </p:cNvPr>
          <p:cNvSpPr txBox="1"/>
          <p:nvPr/>
        </p:nvSpPr>
        <p:spPr>
          <a:xfrm flipH="1">
            <a:off x="477838" y="1447497"/>
            <a:ext cx="8229598"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t>The Russian and American intrusions into the Mat-</a:t>
            </a:r>
            <a:r>
              <a:rPr lang="en-US" sz="2200" dirty="0" err="1"/>
              <a:t>Su</a:t>
            </a:r>
            <a:r>
              <a:rPr lang="en-US" sz="2200" dirty="0"/>
              <a:t> region impacted Alaska Native relationships with nature, especially the land. What had been loosely bounded zones of influence and responsibility were forced to change because of colonial understandings of land ownership. </a:t>
            </a:r>
          </a:p>
        </p:txBody>
      </p:sp>
      <p:sp>
        <p:nvSpPr>
          <p:cNvPr id="5" name="TextBox 4">
            <a:extLst>
              <a:ext uri="{FF2B5EF4-FFF2-40B4-BE49-F238E27FC236}">
                <a16:creationId xmlns:a16="http://schemas.microsoft.com/office/drawing/2014/main" id="{FB5F859A-4377-4C84-80F5-365EBE505EEF}"/>
              </a:ext>
            </a:extLst>
          </p:cNvPr>
          <p:cNvSpPr txBox="1"/>
          <p:nvPr/>
        </p:nvSpPr>
        <p:spPr>
          <a:xfrm>
            <a:off x="685800" y="3625399"/>
            <a:ext cx="7148513" cy="1785104"/>
          </a:xfrm>
          <a:prstGeom prst="rect">
            <a:avLst/>
          </a:prstGeom>
          <a:noFill/>
        </p:spPr>
        <p:txBody>
          <a:bodyPr wrap="square" rtlCol="0">
            <a:spAutoFit/>
          </a:bodyPr>
          <a:lstStyle/>
          <a:p>
            <a:r>
              <a:rPr lang="en-US" sz="2200" b="1" i="1" dirty="0"/>
              <a:t>“I think one of the things we lost was our equal relationship with the animals and nature. With the fur trade, we developed a ‘power over’ relationship with animals/nature and that began eroding our spirituality and our ethic of reciprocity.”</a:t>
            </a:r>
          </a:p>
        </p:txBody>
      </p:sp>
      <p:sp>
        <p:nvSpPr>
          <p:cNvPr id="6" name="TextBox 5">
            <a:extLst>
              <a:ext uri="{FF2B5EF4-FFF2-40B4-BE49-F238E27FC236}">
                <a16:creationId xmlns:a16="http://schemas.microsoft.com/office/drawing/2014/main" id="{7C12677C-451E-4AD9-B13A-0B185BB5EE72}"/>
              </a:ext>
            </a:extLst>
          </p:cNvPr>
          <p:cNvSpPr txBox="1"/>
          <p:nvPr/>
        </p:nvSpPr>
        <p:spPr>
          <a:xfrm>
            <a:off x="5715000" y="5397359"/>
            <a:ext cx="2159566" cy="246221"/>
          </a:xfrm>
          <a:prstGeom prst="rect">
            <a:avLst/>
          </a:prstGeom>
          <a:noFill/>
        </p:spPr>
        <p:txBody>
          <a:bodyPr wrap="none" rtlCol="0">
            <a:spAutoFit/>
          </a:bodyPr>
          <a:lstStyle/>
          <a:p>
            <a:r>
              <a:rPr lang="en-US" sz="1000" dirty="0"/>
              <a:t>Rain Wade, recounted by Angie Wade</a:t>
            </a:r>
          </a:p>
        </p:txBody>
      </p:sp>
    </p:spTree>
    <p:extLst>
      <p:ext uri="{BB962C8B-B14F-4D97-AF65-F5344CB8AC3E}">
        <p14:creationId xmlns:p14="http://schemas.microsoft.com/office/powerpoint/2010/main" val="1241511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471488" y="273736"/>
            <a:ext cx="8229600" cy="971550"/>
          </a:xfrm>
        </p:spPr>
        <p:txBody>
          <a:bodyPr>
            <a:noAutofit/>
          </a:bodyPr>
          <a:lstStyle/>
          <a:p>
            <a:pPr eaLnBrk="1" hangingPunct="1"/>
            <a:r>
              <a:rPr lang="en-US" altLang="en-US" sz="4000" dirty="0"/>
              <a:t>1836-1840: Great Plains Smallpox Epidemic</a:t>
            </a:r>
          </a:p>
        </p:txBody>
      </p:sp>
      <p:sp>
        <p:nvSpPr>
          <p:cNvPr id="2" name="Footer Placeholder 1">
            <a:extLst>
              <a:ext uri="{FF2B5EF4-FFF2-40B4-BE49-F238E27FC236}">
                <a16:creationId xmlns:a16="http://schemas.microsoft.com/office/drawing/2014/main" id="{E84A9F59-18EC-429C-9016-643EAAD12AD0}"/>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p:txBody>
          <a:bodyPr/>
          <a:lstStyle/>
          <a:p>
            <a:pPr>
              <a:defRPr/>
            </a:pPr>
            <a:fld id="{D15A0EE8-9CEE-416A-A405-B34BD645285B}" type="slidenum">
              <a:rPr lang="en-US" smtClean="0"/>
              <a:pPr>
                <a:defRPr/>
              </a:pPr>
              <a:t>9</a:t>
            </a:fld>
            <a:endParaRPr lang="en-US" dirty="0"/>
          </a:p>
        </p:txBody>
      </p:sp>
      <p:sp>
        <p:nvSpPr>
          <p:cNvPr id="3" name="TextBox 2">
            <a:extLst>
              <a:ext uri="{FF2B5EF4-FFF2-40B4-BE49-F238E27FC236}">
                <a16:creationId xmlns:a16="http://schemas.microsoft.com/office/drawing/2014/main" id="{DFFBEBEB-4A84-4A32-894E-08D4EA7018D0}"/>
              </a:ext>
            </a:extLst>
          </p:cNvPr>
          <p:cNvSpPr txBox="1"/>
          <p:nvPr/>
        </p:nvSpPr>
        <p:spPr>
          <a:xfrm>
            <a:off x="457200" y="1463596"/>
            <a:ext cx="3626813"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Roughly 1836 to 1840, what is elsewhere known as the Great Plains smallpox epidemic reaches southcentral Alaska and rages through the Mat-Su Valley. </a:t>
            </a:r>
          </a:p>
          <a:p>
            <a:pPr marL="285750" indent="-285750">
              <a:buFont typeface="Arial" panose="020B0604020202020204" pitchFamily="34" charset="0"/>
              <a:buChar char="•"/>
            </a:pPr>
            <a:r>
              <a:rPr lang="en-US" sz="2400" dirty="0"/>
              <a:t>The epidemic reaching the </a:t>
            </a:r>
            <a:r>
              <a:rPr lang="en-US" sz="2400" dirty="0">
                <a:solidFill>
                  <a:srgbClr val="FAAF40"/>
                </a:solidFill>
              </a:rPr>
              <a:t>Mat-Su Valley was directly after contact with colonial explorers</a:t>
            </a:r>
            <a:r>
              <a:rPr lang="en-US" sz="2400" dirty="0"/>
              <a:t>.</a:t>
            </a:r>
          </a:p>
        </p:txBody>
      </p:sp>
      <p:pic>
        <p:nvPicPr>
          <p:cNvPr id="6" name="Picture 5" descr="A person in a white room&#10;&#10;Description automatically generated">
            <a:extLst>
              <a:ext uri="{FF2B5EF4-FFF2-40B4-BE49-F238E27FC236}">
                <a16:creationId xmlns:a16="http://schemas.microsoft.com/office/drawing/2014/main" id="{EE535A80-F215-4E50-866F-6CE84668C260}"/>
              </a:ext>
            </a:extLst>
          </p:cNvPr>
          <p:cNvPicPr>
            <a:picLocks noChangeAspect="1"/>
          </p:cNvPicPr>
          <p:nvPr/>
        </p:nvPicPr>
        <p:blipFill rotWithShape="1">
          <a:blip r:embed="rId3">
            <a:extLst>
              <a:ext uri="{28A0092B-C50C-407E-A947-70E740481C1C}">
                <a14:useLocalDpi xmlns:a14="http://schemas.microsoft.com/office/drawing/2010/main" val="0"/>
              </a:ext>
            </a:extLst>
          </a:blip>
          <a:srcRect r="-488" b="5060"/>
          <a:stretch/>
        </p:blipFill>
        <p:spPr>
          <a:xfrm>
            <a:off x="4190999" y="1394580"/>
            <a:ext cx="4679165" cy="2971800"/>
          </a:xfrm>
          <a:prstGeom prst="rect">
            <a:avLst/>
          </a:prstGeom>
        </p:spPr>
      </p:pic>
      <p:sp>
        <p:nvSpPr>
          <p:cNvPr id="9" name="TextBox 8">
            <a:extLst>
              <a:ext uri="{FF2B5EF4-FFF2-40B4-BE49-F238E27FC236}">
                <a16:creationId xmlns:a16="http://schemas.microsoft.com/office/drawing/2014/main" id="{BB509429-2BB3-44CB-874D-C80B468B0E40}"/>
              </a:ext>
            </a:extLst>
          </p:cNvPr>
          <p:cNvSpPr txBox="1"/>
          <p:nvPr/>
        </p:nvSpPr>
        <p:spPr>
          <a:xfrm flipH="1">
            <a:off x="4190999" y="4366380"/>
            <a:ext cx="4679165" cy="400110"/>
          </a:xfrm>
          <a:prstGeom prst="rect">
            <a:avLst/>
          </a:prstGeom>
          <a:noFill/>
        </p:spPr>
        <p:txBody>
          <a:bodyPr wrap="square" rtlCol="0">
            <a:spAutoFit/>
          </a:bodyPr>
          <a:lstStyle/>
          <a:p>
            <a:r>
              <a:rPr lang="en-US" sz="1000" dirty="0"/>
              <a:t>Smallpox patient at St. John’s Mission, interior Alaska, c. 1900, University of Alaska Fairbanks</a:t>
            </a:r>
          </a:p>
        </p:txBody>
      </p:sp>
    </p:spTree>
    <p:extLst>
      <p:ext uri="{BB962C8B-B14F-4D97-AF65-F5344CB8AC3E}">
        <p14:creationId xmlns:p14="http://schemas.microsoft.com/office/powerpoint/2010/main" val="660614807"/>
      </p:ext>
    </p:extLst>
  </p:cSld>
  <p:clrMapOvr>
    <a:masterClrMapping/>
  </p:clrMapOvr>
</p:sld>
</file>

<file path=ppt/theme/theme1.xml><?xml version="1.0" encoding="utf-8"?>
<a:theme xmlns:a="http://schemas.openxmlformats.org/drawingml/2006/main" name="AB Theme">
  <a:themeElements>
    <a:clrScheme name="Custom 1">
      <a:dk1>
        <a:srgbClr val="3F3F3F"/>
      </a:dk1>
      <a:lt1>
        <a:srgbClr val="FFFFFF"/>
      </a:lt1>
      <a:dk2>
        <a:srgbClr val="59A679"/>
      </a:dk2>
      <a:lt2>
        <a:srgbClr val="DCDDDE"/>
      </a:lt2>
      <a:accent1>
        <a:srgbClr val="4DA7A5"/>
      </a:accent1>
      <a:accent2>
        <a:srgbClr val="FFAD4A"/>
      </a:accent2>
      <a:accent3>
        <a:srgbClr val="A8244B"/>
      </a:accent3>
      <a:accent4>
        <a:srgbClr val="A3E9C4"/>
      </a:accent4>
      <a:accent5>
        <a:srgbClr val="BEE3E8"/>
      </a:accent5>
      <a:accent6>
        <a:srgbClr val="DCDDDE"/>
      </a:accent6>
      <a:hlink>
        <a:srgbClr val="3F3F3F"/>
      </a:hlink>
      <a:folHlink>
        <a:srgbClr val="3F3F3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 PowerPoint Template" id="{24789E94-4083-41F6-B201-227C0CEA2100}" vid="{8A22E74E-259B-4D83-95CB-FA0F9A61414E}"/>
    </a:ext>
  </a:extLst>
</a:theme>
</file>

<file path=ppt/theme/theme2.xml><?xml version="1.0" encoding="utf-8"?>
<a:theme xmlns:a="http://schemas.openxmlformats.org/drawingml/2006/main" name="1_AB Theme">
  <a:themeElements>
    <a:clrScheme name="Custom 1">
      <a:dk1>
        <a:srgbClr val="3F3F3F"/>
      </a:dk1>
      <a:lt1>
        <a:srgbClr val="FFFFFF"/>
      </a:lt1>
      <a:dk2>
        <a:srgbClr val="59A679"/>
      </a:dk2>
      <a:lt2>
        <a:srgbClr val="DCDDDE"/>
      </a:lt2>
      <a:accent1>
        <a:srgbClr val="4DA7A5"/>
      </a:accent1>
      <a:accent2>
        <a:srgbClr val="FFAD4A"/>
      </a:accent2>
      <a:accent3>
        <a:srgbClr val="A8244B"/>
      </a:accent3>
      <a:accent4>
        <a:srgbClr val="A3E9C4"/>
      </a:accent4>
      <a:accent5>
        <a:srgbClr val="BEE3E8"/>
      </a:accent5>
      <a:accent6>
        <a:srgbClr val="DCDDDE"/>
      </a:accent6>
      <a:hlink>
        <a:srgbClr val="3F3F3F"/>
      </a:hlink>
      <a:folHlink>
        <a:srgbClr val="3F3F3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 PowerPoint Template" id="{24789E94-4083-41F6-B201-227C0CEA2100}" vid="{8A22E74E-259B-4D83-95CB-FA0F9A61414E}"/>
    </a:ext>
  </a:extLst>
</a:theme>
</file>

<file path=ppt/theme/theme3.xml><?xml version="1.0" encoding="utf-8"?>
<a:theme xmlns:a="http://schemas.openxmlformats.org/drawingml/2006/main" name="2_AB Theme">
  <a:themeElements>
    <a:clrScheme name="Custom 1">
      <a:dk1>
        <a:srgbClr val="3F3F3F"/>
      </a:dk1>
      <a:lt1>
        <a:srgbClr val="FFFFFF"/>
      </a:lt1>
      <a:dk2>
        <a:srgbClr val="59A679"/>
      </a:dk2>
      <a:lt2>
        <a:srgbClr val="DCDDDE"/>
      </a:lt2>
      <a:accent1>
        <a:srgbClr val="4DA7A5"/>
      </a:accent1>
      <a:accent2>
        <a:srgbClr val="FFAD4A"/>
      </a:accent2>
      <a:accent3>
        <a:srgbClr val="A8244B"/>
      </a:accent3>
      <a:accent4>
        <a:srgbClr val="A3E9C4"/>
      </a:accent4>
      <a:accent5>
        <a:srgbClr val="BEE3E8"/>
      </a:accent5>
      <a:accent6>
        <a:srgbClr val="DCDDDE"/>
      </a:accent6>
      <a:hlink>
        <a:srgbClr val="3F3F3F"/>
      </a:hlink>
      <a:folHlink>
        <a:srgbClr val="3F3F3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 PowerPoint Template" id="{24789E94-4083-41F6-B201-227C0CEA2100}" vid="{8A22E74E-259B-4D83-95CB-FA0F9A61414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273D3B016CE54F9B1F354A4D7F8D54" ma:contentTypeVersion="0" ma:contentTypeDescription="Create a new document." ma:contentTypeScope="" ma:versionID="b2010489132fe4b02e9878a016054c4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83A0AA-6695-4C11-8FF8-4B10B0385B61}"/>
</file>

<file path=customXml/itemProps2.xml><?xml version="1.0" encoding="utf-8"?>
<ds:datastoreItem xmlns:ds="http://schemas.openxmlformats.org/officeDocument/2006/customXml" ds:itemID="{62A3983D-45B3-4B1B-9695-C5BBBFA2DBAF}"/>
</file>

<file path=customXml/itemProps3.xml><?xml version="1.0" encoding="utf-8"?>
<ds:datastoreItem xmlns:ds="http://schemas.openxmlformats.org/officeDocument/2006/customXml" ds:itemID="{4B5B2810-B391-4692-BE99-D4E3EF9A4288}"/>
</file>

<file path=docProps/app.xml><?xml version="1.0" encoding="utf-8"?>
<Properties xmlns="http://schemas.openxmlformats.org/officeDocument/2006/extended-properties" xmlns:vt="http://schemas.openxmlformats.org/officeDocument/2006/docPropsVTypes">
  <TotalTime>31</TotalTime>
  <Words>3100</Words>
  <Application>Microsoft Office PowerPoint</Application>
  <PresentationFormat>On-screen Show (4:3)</PresentationFormat>
  <Paragraphs>228</Paragraphs>
  <Slides>34</Slides>
  <Notes>31</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Calibri</vt:lpstr>
      <vt:lpstr>Garamond</vt:lpstr>
      <vt:lpstr>Gotham Bold</vt:lpstr>
      <vt:lpstr>Gotham Light</vt:lpstr>
      <vt:lpstr>Times</vt:lpstr>
      <vt:lpstr>AB Theme</vt:lpstr>
      <vt:lpstr>1_AB Theme</vt:lpstr>
      <vt:lpstr>2_AB Theme</vt:lpstr>
      <vt:lpstr>Chickaloon/knik/Mat-Su Selected historical events – See the unseen</vt:lpstr>
      <vt:lpstr>Centuries of Life: Ahtna Copper</vt:lpstr>
      <vt:lpstr>Centuries of Life: Dena’ina of Tikatnu</vt:lpstr>
      <vt:lpstr>1794: Russians and Dena’ina Women</vt:lpstr>
      <vt:lpstr>1834-1860: Russian Exploration of Mat-Su </vt:lpstr>
      <vt:lpstr>Mid-1800s: Chief Visilla</vt:lpstr>
      <vt:lpstr>Mid-1800s to present:  Sexual Assault by Settlers </vt:lpstr>
      <vt:lpstr>Perceptions of Ownership</vt:lpstr>
      <vt:lpstr>1836-1840: Great Plains Smallpox Epidemic</vt:lpstr>
      <vt:lpstr>Angie Wade on Mining &amp; Colonialism</vt:lpstr>
      <vt:lpstr>1894-1906: Non-Native Resource Extraction</vt:lpstr>
      <vt:lpstr>Predicted Fate of Mat-Su Dena’ina</vt:lpstr>
      <vt:lpstr>1914: Alaska Railroad Act</vt:lpstr>
      <vt:lpstr>1915-1919: Alaska Railroad Progress</vt:lpstr>
      <vt:lpstr>Early 1900’s: Talkeetna</vt:lpstr>
      <vt:lpstr>1917: Chickaloon, Railroad, Disease</vt:lpstr>
      <vt:lpstr>1918-1919: Spanish Influenza </vt:lpstr>
      <vt:lpstr>1918-1919: Spanish Influenza</vt:lpstr>
      <vt:lpstr>1918-1919: Spanish Influenza</vt:lpstr>
      <vt:lpstr>1922-1923: End of Chickaloon Coal</vt:lpstr>
      <vt:lpstr>1800s-1900s: Boarding School System</vt:lpstr>
      <vt:lpstr>Rain Wade on the  Boarding School Era</vt:lpstr>
      <vt:lpstr>1930s-1950s: Boarding School System</vt:lpstr>
      <vt:lpstr>1935: Matanuska Colony Established</vt:lpstr>
      <vt:lpstr>Lisa Wade on Colony </vt:lpstr>
      <vt:lpstr>Late 1930s: Polio epidemic</vt:lpstr>
      <vt:lpstr>1900s: Destruction of Culture and Language</vt:lpstr>
      <vt:lpstr>1935: Resident Hunting Permits Required</vt:lpstr>
      <vt:lpstr>1952: Anti Native Signage</vt:lpstr>
      <vt:lpstr>1964-89: Tribal + Borough Governments Established</vt:lpstr>
      <vt:lpstr>Racism Persists – through Government Systems </vt:lpstr>
      <vt:lpstr>Racism Persists – in Mat-Su Schools</vt:lpstr>
      <vt:lpstr>Racism Persists – in Mat-Su Workplaces</vt:lpstr>
      <vt:lpstr>1980-2020: Rise of Militia/Hate Groups in Mat-Su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 to Face Session B: History</dc:title>
  <dc:creator>Tanya Iden</dc:creator>
  <cp:lastModifiedBy>Tanya Iden</cp:lastModifiedBy>
  <cp:revision>26</cp:revision>
  <dcterms:created xsi:type="dcterms:W3CDTF">2020-09-11T02:24:13Z</dcterms:created>
  <dcterms:modified xsi:type="dcterms:W3CDTF">2020-09-29T00:01:28Z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0x01010089273D3B016CE54F9B1F354A4D7F8D54</vt:lpwstr>
  </property>
</Properties>
</file>